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2" r:id="rId4"/>
    <p:sldId id="271" r:id="rId5"/>
    <p:sldId id="286" r:id="rId6"/>
    <p:sldId id="272" r:id="rId7"/>
    <p:sldId id="260" r:id="rId8"/>
    <p:sldId id="273" r:id="rId9"/>
    <p:sldId id="274" r:id="rId10"/>
    <p:sldId id="275" r:id="rId11"/>
    <p:sldId id="277" r:id="rId12"/>
    <p:sldId id="278" r:id="rId13"/>
    <p:sldId id="263" r:id="rId14"/>
    <p:sldId id="266" r:id="rId15"/>
    <p:sldId id="264" r:id="rId16"/>
    <p:sldId id="265" r:id="rId17"/>
    <p:sldId id="280" r:id="rId18"/>
    <p:sldId id="285" r:id="rId19"/>
    <p:sldId id="281" r:id="rId20"/>
    <p:sldId id="282" r:id="rId21"/>
    <p:sldId id="283" r:id="rId22"/>
    <p:sldId id="267" r:id="rId23"/>
    <p:sldId id="268" r:id="rId24"/>
    <p:sldId id="279" r:id="rId25"/>
    <p:sldId id="287" r:id="rId26"/>
    <p:sldId id="269" r:id="rId27"/>
    <p:sldId id="288" r:id="rId28"/>
    <p:sldId id="290" r:id="rId29"/>
    <p:sldId id="289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1408B4"/>
    <a:srgbClr val="323E1A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76" autoAdjust="0"/>
  </p:normalViewPr>
  <p:slideViewPr>
    <p:cSldViewPr>
      <p:cViewPr varScale="1">
        <p:scale>
          <a:sx n="58" d="100"/>
          <a:sy n="58" d="100"/>
        </p:scale>
        <p:origin x="18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192D1-221B-432B-88FD-A1D1F4642A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9375E-CF72-4E95-A9A5-8A3EB8ACA3C7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  <a:latin typeface="Century Gothic" pitchFamily="34" charset="0"/>
            </a:rPr>
            <a:t>Design and fabrication of  custom insoles/foot </a:t>
          </a:r>
          <a:r>
            <a:rPr lang="en-US" sz="1800" b="1" dirty="0" err="1">
              <a:solidFill>
                <a:srgbClr val="002060"/>
              </a:solidFill>
              <a:latin typeface="Century Gothic" pitchFamily="34" charset="0"/>
            </a:rPr>
            <a:t>orthoses</a:t>
          </a:r>
          <a:endParaRPr lang="en-US" sz="1800" b="1" dirty="0"/>
        </a:p>
      </dgm:t>
    </dgm:pt>
    <dgm:pt modelId="{404D3F73-FAF9-484C-8F02-0FAD890F6C92}" type="parTrans" cxnId="{7FCC79BA-7A8A-451A-BB1D-0DCA12C82B1E}">
      <dgm:prSet/>
      <dgm:spPr/>
      <dgm:t>
        <a:bodyPr/>
        <a:lstStyle/>
        <a:p>
          <a:endParaRPr lang="en-US" sz="1800"/>
        </a:p>
      </dgm:t>
    </dgm:pt>
    <dgm:pt modelId="{35E78A10-8512-4A13-BDEE-9178C812E566}" type="sibTrans" cxnId="{7FCC79BA-7A8A-451A-BB1D-0DCA12C82B1E}">
      <dgm:prSet/>
      <dgm:spPr/>
      <dgm:t>
        <a:bodyPr/>
        <a:lstStyle/>
        <a:p>
          <a:endParaRPr lang="en-US" sz="1800"/>
        </a:p>
      </dgm:t>
    </dgm:pt>
    <dgm:pt modelId="{4F2A2188-7A11-4647-A5F7-C8E021216EB9}">
      <dgm:prSet phldrT="[Text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Century Gothic" pitchFamily="34" charset="0"/>
            </a:rPr>
            <a:t>1</a:t>
          </a:r>
        </a:p>
        <a:p>
          <a:r>
            <a:rPr lang="en-US" sz="1800" dirty="0">
              <a:solidFill>
                <a:srgbClr val="002060"/>
              </a:solidFill>
              <a:latin typeface="Century Gothic" pitchFamily="34" charset="0"/>
            </a:rPr>
            <a:t>Capturing the geometry</a:t>
          </a:r>
          <a:endParaRPr lang="en-US" sz="1800" dirty="0"/>
        </a:p>
      </dgm:t>
    </dgm:pt>
    <dgm:pt modelId="{4DDA4378-5433-4E89-8CF1-DDE73AEA6265}" type="parTrans" cxnId="{07DEF92A-18DD-4C33-965A-3A027DA7E182}">
      <dgm:prSet/>
      <dgm:spPr/>
      <dgm:t>
        <a:bodyPr/>
        <a:lstStyle/>
        <a:p>
          <a:endParaRPr lang="en-US" sz="1800"/>
        </a:p>
      </dgm:t>
    </dgm:pt>
    <dgm:pt modelId="{F4A3ADD7-35C6-4E61-A2DA-AC65DEE3D263}" type="sibTrans" cxnId="{07DEF92A-18DD-4C33-965A-3A027DA7E182}">
      <dgm:prSet/>
      <dgm:spPr/>
      <dgm:t>
        <a:bodyPr/>
        <a:lstStyle/>
        <a:p>
          <a:endParaRPr lang="en-US" sz="1800"/>
        </a:p>
      </dgm:t>
    </dgm:pt>
    <dgm:pt modelId="{9CC31871-521A-44F1-A1F7-911473114EBE}">
      <dgm:prSet phldrT="[Text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Century Gothic" pitchFamily="34" charset="0"/>
            </a:rPr>
            <a:t>2</a:t>
          </a:r>
        </a:p>
        <a:p>
          <a:r>
            <a:rPr lang="en-US" sz="1800" dirty="0">
              <a:solidFill>
                <a:srgbClr val="002060"/>
              </a:solidFill>
              <a:latin typeface="Century Gothic" pitchFamily="34" charset="0"/>
            </a:rPr>
            <a:t>Manufacturing</a:t>
          </a:r>
          <a:endParaRPr lang="en-US" sz="1800" dirty="0"/>
        </a:p>
      </dgm:t>
    </dgm:pt>
    <dgm:pt modelId="{55743D6E-1E2F-41B0-B322-66F10352933B}" type="parTrans" cxnId="{59FC969B-B8F8-4F19-B008-0056D3685548}">
      <dgm:prSet/>
      <dgm:spPr/>
      <dgm:t>
        <a:bodyPr/>
        <a:lstStyle/>
        <a:p>
          <a:endParaRPr lang="en-US" sz="1800"/>
        </a:p>
      </dgm:t>
    </dgm:pt>
    <dgm:pt modelId="{D04EB3BB-8108-4295-A37E-40D6B88A5AA7}" type="sibTrans" cxnId="{59FC969B-B8F8-4F19-B008-0056D3685548}">
      <dgm:prSet/>
      <dgm:spPr/>
      <dgm:t>
        <a:bodyPr/>
        <a:lstStyle/>
        <a:p>
          <a:endParaRPr lang="en-US" sz="1800"/>
        </a:p>
      </dgm:t>
    </dgm:pt>
    <dgm:pt modelId="{EB5BD224-506E-4915-A7BE-4284F860A162}">
      <dgm:prSet phldrT="[Text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Century Gothic" pitchFamily="34" charset="0"/>
            </a:rPr>
            <a:t>3</a:t>
          </a:r>
        </a:p>
        <a:p>
          <a:r>
            <a:rPr lang="en-US" sz="1800" dirty="0">
              <a:solidFill>
                <a:srgbClr val="002060"/>
              </a:solidFill>
              <a:latin typeface="Century Gothic" pitchFamily="34" charset="0"/>
            </a:rPr>
            <a:t> Design of the device</a:t>
          </a:r>
          <a:endParaRPr lang="en-US" sz="1800" dirty="0"/>
        </a:p>
      </dgm:t>
    </dgm:pt>
    <dgm:pt modelId="{3076DEFC-747A-4101-9611-221C54E6E082}" type="parTrans" cxnId="{2AC7EA4A-B629-4850-990B-AA6269437AA1}">
      <dgm:prSet/>
      <dgm:spPr/>
      <dgm:t>
        <a:bodyPr/>
        <a:lstStyle/>
        <a:p>
          <a:endParaRPr lang="en-US" sz="1800"/>
        </a:p>
      </dgm:t>
    </dgm:pt>
    <dgm:pt modelId="{5904F392-13DC-4E1A-8129-AF0C63A46637}" type="sibTrans" cxnId="{2AC7EA4A-B629-4850-990B-AA6269437AA1}">
      <dgm:prSet/>
      <dgm:spPr/>
      <dgm:t>
        <a:bodyPr/>
        <a:lstStyle/>
        <a:p>
          <a:endParaRPr lang="en-US" sz="1800"/>
        </a:p>
      </dgm:t>
    </dgm:pt>
    <dgm:pt modelId="{B4D8B1A7-2757-43A7-9F17-E653EA915608}" type="pres">
      <dgm:prSet presAssocID="{247192D1-221B-432B-88FD-A1D1F4642A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757CFE-AB35-45BE-989D-6AB121CF6EFB}" type="pres">
      <dgm:prSet presAssocID="{16F9375E-CF72-4E95-A9A5-8A3EB8ACA3C7}" presName="hierRoot1" presStyleCnt="0"/>
      <dgm:spPr/>
    </dgm:pt>
    <dgm:pt modelId="{68FA81E0-733B-4C47-A5D3-8E3DD475297C}" type="pres">
      <dgm:prSet presAssocID="{16F9375E-CF72-4E95-A9A5-8A3EB8ACA3C7}" presName="composite" presStyleCnt="0"/>
      <dgm:spPr/>
    </dgm:pt>
    <dgm:pt modelId="{6C1F1CCE-808F-4E35-AE7A-5617CE7024CA}" type="pres">
      <dgm:prSet presAssocID="{16F9375E-CF72-4E95-A9A5-8A3EB8ACA3C7}" presName="background" presStyleLbl="node0" presStyleIdx="0" presStyleCnt="1"/>
      <dgm:spPr/>
    </dgm:pt>
    <dgm:pt modelId="{B05A2723-AB66-42FA-93FA-48B156EC23DD}" type="pres">
      <dgm:prSet presAssocID="{16F9375E-CF72-4E95-A9A5-8A3EB8ACA3C7}" presName="text" presStyleLbl="fgAcc0" presStyleIdx="0" presStyleCnt="1" custScaleX="160644" custScaleY="69871">
        <dgm:presLayoutVars>
          <dgm:chPref val="3"/>
        </dgm:presLayoutVars>
      </dgm:prSet>
      <dgm:spPr/>
    </dgm:pt>
    <dgm:pt modelId="{E9479941-79F9-4ED5-A8D9-558F80E45C12}" type="pres">
      <dgm:prSet presAssocID="{16F9375E-CF72-4E95-A9A5-8A3EB8ACA3C7}" presName="hierChild2" presStyleCnt="0"/>
      <dgm:spPr/>
    </dgm:pt>
    <dgm:pt modelId="{0CF25664-D6DA-45B8-A2C9-B75A7B8F2D8D}" type="pres">
      <dgm:prSet presAssocID="{4DDA4378-5433-4E89-8CF1-DDE73AEA6265}" presName="Name10" presStyleLbl="parChTrans1D2" presStyleIdx="0" presStyleCnt="3"/>
      <dgm:spPr/>
    </dgm:pt>
    <dgm:pt modelId="{A74B4159-C631-4EDF-B169-A39A3A25BA5D}" type="pres">
      <dgm:prSet presAssocID="{4F2A2188-7A11-4647-A5F7-C8E021216EB9}" presName="hierRoot2" presStyleCnt="0"/>
      <dgm:spPr/>
    </dgm:pt>
    <dgm:pt modelId="{F651B2B2-5FF5-47FA-9B5C-05CBA727B2C2}" type="pres">
      <dgm:prSet presAssocID="{4F2A2188-7A11-4647-A5F7-C8E021216EB9}" presName="composite2" presStyleCnt="0"/>
      <dgm:spPr/>
    </dgm:pt>
    <dgm:pt modelId="{392C9B49-31FB-4C2E-B8B8-4031192C56E9}" type="pres">
      <dgm:prSet presAssocID="{4F2A2188-7A11-4647-A5F7-C8E021216EB9}" presName="background2" presStyleLbl="node2" presStyleIdx="0" presStyleCnt="3"/>
      <dgm:spPr/>
    </dgm:pt>
    <dgm:pt modelId="{E876CF21-B8A4-4274-8CDC-4DC1F5232401}" type="pres">
      <dgm:prSet presAssocID="{4F2A2188-7A11-4647-A5F7-C8E021216EB9}" presName="text2" presStyleLbl="fgAcc2" presStyleIdx="0" presStyleCnt="3">
        <dgm:presLayoutVars>
          <dgm:chPref val="3"/>
        </dgm:presLayoutVars>
      </dgm:prSet>
      <dgm:spPr/>
    </dgm:pt>
    <dgm:pt modelId="{58840961-D678-484C-9B9C-3B51E44D8A52}" type="pres">
      <dgm:prSet presAssocID="{4F2A2188-7A11-4647-A5F7-C8E021216EB9}" presName="hierChild3" presStyleCnt="0"/>
      <dgm:spPr/>
    </dgm:pt>
    <dgm:pt modelId="{588EDF7D-659A-44C6-84FE-1298BE9E8963}" type="pres">
      <dgm:prSet presAssocID="{55743D6E-1E2F-41B0-B322-66F10352933B}" presName="Name10" presStyleLbl="parChTrans1D2" presStyleIdx="1" presStyleCnt="3"/>
      <dgm:spPr/>
    </dgm:pt>
    <dgm:pt modelId="{D86F6AA6-8AF3-4731-A9C7-F9929301B45E}" type="pres">
      <dgm:prSet presAssocID="{9CC31871-521A-44F1-A1F7-911473114EBE}" presName="hierRoot2" presStyleCnt="0"/>
      <dgm:spPr/>
    </dgm:pt>
    <dgm:pt modelId="{D849D643-185B-488D-9A98-C92D05996B3E}" type="pres">
      <dgm:prSet presAssocID="{9CC31871-521A-44F1-A1F7-911473114EBE}" presName="composite2" presStyleCnt="0"/>
      <dgm:spPr/>
    </dgm:pt>
    <dgm:pt modelId="{C1FE9A80-7E64-4328-B2AA-5B08B390DFCA}" type="pres">
      <dgm:prSet presAssocID="{9CC31871-521A-44F1-A1F7-911473114EBE}" presName="background2" presStyleLbl="node2" presStyleIdx="1" presStyleCnt="3"/>
      <dgm:spPr/>
    </dgm:pt>
    <dgm:pt modelId="{D19C8DB0-B98D-4B3A-81E2-6CB968CF05D1}" type="pres">
      <dgm:prSet presAssocID="{9CC31871-521A-44F1-A1F7-911473114EBE}" presName="text2" presStyleLbl="fgAcc2" presStyleIdx="1" presStyleCnt="3">
        <dgm:presLayoutVars>
          <dgm:chPref val="3"/>
        </dgm:presLayoutVars>
      </dgm:prSet>
      <dgm:spPr/>
    </dgm:pt>
    <dgm:pt modelId="{44D2C47D-AFAB-458D-A815-DEF4EA25396C}" type="pres">
      <dgm:prSet presAssocID="{9CC31871-521A-44F1-A1F7-911473114EBE}" presName="hierChild3" presStyleCnt="0"/>
      <dgm:spPr/>
    </dgm:pt>
    <dgm:pt modelId="{8EDAAB25-D5FB-4170-95D9-B227DF69A630}" type="pres">
      <dgm:prSet presAssocID="{3076DEFC-747A-4101-9611-221C54E6E082}" presName="Name10" presStyleLbl="parChTrans1D2" presStyleIdx="2" presStyleCnt="3"/>
      <dgm:spPr/>
    </dgm:pt>
    <dgm:pt modelId="{5FC375B9-B93E-471B-BF10-6AA75FEFE0DD}" type="pres">
      <dgm:prSet presAssocID="{EB5BD224-506E-4915-A7BE-4284F860A162}" presName="hierRoot2" presStyleCnt="0"/>
      <dgm:spPr/>
    </dgm:pt>
    <dgm:pt modelId="{FACFBC66-8E2D-4F54-8E50-904FDD8E9A41}" type="pres">
      <dgm:prSet presAssocID="{EB5BD224-506E-4915-A7BE-4284F860A162}" presName="composite2" presStyleCnt="0"/>
      <dgm:spPr/>
    </dgm:pt>
    <dgm:pt modelId="{79B1C655-445A-4905-8BB3-BF9263ED3377}" type="pres">
      <dgm:prSet presAssocID="{EB5BD224-506E-4915-A7BE-4284F860A162}" presName="background2" presStyleLbl="node2" presStyleIdx="2" presStyleCnt="3"/>
      <dgm:spPr/>
    </dgm:pt>
    <dgm:pt modelId="{7CD367A1-F0B9-4333-BC64-6C611ED7438D}" type="pres">
      <dgm:prSet presAssocID="{EB5BD224-506E-4915-A7BE-4284F860A162}" presName="text2" presStyleLbl="fgAcc2" presStyleIdx="2" presStyleCnt="3">
        <dgm:presLayoutVars>
          <dgm:chPref val="3"/>
        </dgm:presLayoutVars>
      </dgm:prSet>
      <dgm:spPr/>
    </dgm:pt>
    <dgm:pt modelId="{E0A4C14C-3A36-4EC1-AD87-F17FFC73D465}" type="pres">
      <dgm:prSet presAssocID="{EB5BD224-506E-4915-A7BE-4284F860A162}" presName="hierChild3" presStyleCnt="0"/>
      <dgm:spPr/>
    </dgm:pt>
  </dgm:ptLst>
  <dgm:cxnLst>
    <dgm:cxn modelId="{9A244D12-7A1E-4134-9CEB-2C204FF3FF86}" type="presOf" srcId="{247192D1-221B-432B-88FD-A1D1F4642A81}" destId="{B4D8B1A7-2757-43A7-9F17-E653EA915608}" srcOrd="0" destOrd="0" presId="urn:microsoft.com/office/officeart/2005/8/layout/hierarchy1"/>
    <dgm:cxn modelId="{07DEF92A-18DD-4C33-965A-3A027DA7E182}" srcId="{16F9375E-CF72-4E95-A9A5-8A3EB8ACA3C7}" destId="{4F2A2188-7A11-4647-A5F7-C8E021216EB9}" srcOrd="0" destOrd="0" parTransId="{4DDA4378-5433-4E89-8CF1-DDE73AEA6265}" sibTransId="{F4A3ADD7-35C6-4E61-A2DA-AC65DEE3D263}"/>
    <dgm:cxn modelId="{8F2D8A5C-B35F-4083-81A5-DF65CF3B7640}" type="presOf" srcId="{16F9375E-CF72-4E95-A9A5-8A3EB8ACA3C7}" destId="{B05A2723-AB66-42FA-93FA-48B156EC23DD}" srcOrd="0" destOrd="0" presId="urn:microsoft.com/office/officeart/2005/8/layout/hierarchy1"/>
    <dgm:cxn modelId="{2AC7EA4A-B629-4850-990B-AA6269437AA1}" srcId="{16F9375E-CF72-4E95-A9A5-8A3EB8ACA3C7}" destId="{EB5BD224-506E-4915-A7BE-4284F860A162}" srcOrd="2" destOrd="0" parTransId="{3076DEFC-747A-4101-9611-221C54E6E082}" sibTransId="{5904F392-13DC-4E1A-8129-AF0C63A46637}"/>
    <dgm:cxn modelId="{C82DE96C-E436-45C8-BEED-333D5690D2C4}" type="presOf" srcId="{4F2A2188-7A11-4647-A5F7-C8E021216EB9}" destId="{E876CF21-B8A4-4274-8CDC-4DC1F5232401}" srcOrd="0" destOrd="0" presId="urn:microsoft.com/office/officeart/2005/8/layout/hierarchy1"/>
    <dgm:cxn modelId="{EA143D56-0BA1-475E-8EF9-BDDD171EFC10}" type="presOf" srcId="{55743D6E-1E2F-41B0-B322-66F10352933B}" destId="{588EDF7D-659A-44C6-84FE-1298BE9E8963}" srcOrd="0" destOrd="0" presId="urn:microsoft.com/office/officeart/2005/8/layout/hierarchy1"/>
    <dgm:cxn modelId="{B13D1259-D79D-4451-9794-5C8097B08CBE}" type="presOf" srcId="{9CC31871-521A-44F1-A1F7-911473114EBE}" destId="{D19C8DB0-B98D-4B3A-81E2-6CB968CF05D1}" srcOrd="0" destOrd="0" presId="urn:microsoft.com/office/officeart/2005/8/layout/hierarchy1"/>
    <dgm:cxn modelId="{0B67237C-6E80-4108-B3FC-A4D59E131F68}" type="presOf" srcId="{4DDA4378-5433-4E89-8CF1-DDE73AEA6265}" destId="{0CF25664-D6DA-45B8-A2C9-B75A7B8F2D8D}" srcOrd="0" destOrd="0" presId="urn:microsoft.com/office/officeart/2005/8/layout/hierarchy1"/>
    <dgm:cxn modelId="{F500AA92-5950-4063-9784-69409CD5B45F}" type="presOf" srcId="{EB5BD224-506E-4915-A7BE-4284F860A162}" destId="{7CD367A1-F0B9-4333-BC64-6C611ED7438D}" srcOrd="0" destOrd="0" presId="urn:microsoft.com/office/officeart/2005/8/layout/hierarchy1"/>
    <dgm:cxn modelId="{59FC969B-B8F8-4F19-B008-0056D3685548}" srcId="{16F9375E-CF72-4E95-A9A5-8A3EB8ACA3C7}" destId="{9CC31871-521A-44F1-A1F7-911473114EBE}" srcOrd="1" destOrd="0" parTransId="{55743D6E-1E2F-41B0-B322-66F10352933B}" sibTransId="{D04EB3BB-8108-4295-A37E-40D6B88A5AA7}"/>
    <dgm:cxn modelId="{7FCC79BA-7A8A-451A-BB1D-0DCA12C82B1E}" srcId="{247192D1-221B-432B-88FD-A1D1F4642A81}" destId="{16F9375E-CF72-4E95-A9A5-8A3EB8ACA3C7}" srcOrd="0" destOrd="0" parTransId="{404D3F73-FAF9-484C-8F02-0FAD890F6C92}" sibTransId="{35E78A10-8512-4A13-BDEE-9178C812E566}"/>
    <dgm:cxn modelId="{CE1265E9-4FDB-448F-801F-FBA0D3C3F849}" type="presOf" srcId="{3076DEFC-747A-4101-9611-221C54E6E082}" destId="{8EDAAB25-D5FB-4170-95D9-B227DF69A630}" srcOrd="0" destOrd="0" presId="urn:microsoft.com/office/officeart/2005/8/layout/hierarchy1"/>
    <dgm:cxn modelId="{F5476DE6-62FD-4C8D-924C-784EC1D45616}" type="presParOf" srcId="{B4D8B1A7-2757-43A7-9F17-E653EA915608}" destId="{59757CFE-AB35-45BE-989D-6AB121CF6EFB}" srcOrd="0" destOrd="0" presId="urn:microsoft.com/office/officeart/2005/8/layout/hierarchy1"/>
    <dgm:cxn modelId="{BE45AD9B-0A13-4EDF-ADE5-F83D45309D9B}" type="presParOf" srcId="{59757CFE-AB35-45BE-989D-6AB121CF6EFB}" destId="{68FA81E0-733B-4C47-A5D3-8E3DD475297C}" srcOrd="0" destOrd="0" presId="urn:microsoft.com/office/officeart/2005/8/layout/hierarchy1"/>
    <dgm:cxn modelId="{081FD25F-4071-4B1A-8C5B-073D5600D563}" type="presParOf" srcId="{68FA81E0-733B-4C47-A5D3-8E3DD475297C}" destId="{6C1F1CCE-808F-4E35-AE7A-5617CE7024CA}" srcOrd="0" destOrd="0" presId="urn:microsoft.com/office/officeart/2005/8/layout/hierarchy1"/>
    <dgm:cxn modelId="{5FFBFB95-7587-4AEE-ABEF-1BCDBB2AEED7}" type="presParOf" srcId="{68FA81E0-733B-4C47-A5D3-8E3DD475297C}" destId="{B05A2723-AB66-42FA-93FA-48B156EC23DD}" srcOrd="1" destOrd="0" presId="urn:microsoft.com/office/officeart/2005/8/layout/hierarchy1"/>
    <dgm:cxn modelId="{1AE982AB-89B0-4A7E-AB32-2AF60BEC6AD9}" type="presParOf" srcId="{59757CFE-AB35-45BE-989D-6AB121CF6EFB}" destId="{E9479941-79F9-4ED5-A8D9-558F80E45C12}" srcOrd="1" destOrd="0" presId="urn:microsoft.com/office/officeart/2005/8/layout/hierarchy1"/>
    <dgm:cxn modelId="{07CD38A2-0754-4117-A0EC-AF0A172DC767}" type="presParOf" srcId="{E9479941-79F9-4ED5-A8D9-558F80E45C12}" destId="{0CF25664-D6DA-45B8-A2C9-B75A7B8F2D8D}" srcOrd="0" destOrd="0" presId="urn:microsoft.com/office/officeart/2005/8/layout/hierarchy1"/>
    <dgm:cxn modelId="{24B05022-9E06-48E1-B253-FA26F711631C}" type="presParOf" srcId="{E9479941-79F9-4ED5-A8D9-558F80E45C12}" destId="{A74B4159-C631-4EDF-B169-A39A3A25BA5D}" srcOrd="1" destOrd="0" presId="urn:microsoft.com/office/officeart/2005/8/layout/hierarchy1"/>
    <dgm:cxn modelId="{A9BF1719-CBE4-4221-B9C9-07AACE7F1950}" type="presParOf" srcId="{A74B4159-C631-4EDF-B169-A39A3A25BA5D}" destId="{F651B2B2-5FF5-47FA-9B5C-05CBA727B2C2}" srcOrd="0" destOrd="0" presId="urn:microsoft.com/office/officeart/2005/8/layout/hierarchy1"/>
    <dgm:cxn modelId="{541D20E6-D4E6-4964-A567-812619FE6D94}" type="presParOf" srcId="{F651B2B2-5FF5-47FA-9B5C-05CBA727B2C2}" destId="{392C9B49-31FB-4C2E-B8B8-4031192C56E9}" srcOrd="0" destOrd="0" presId="urn:microsoft.com/office/officeart/2005/8/layout/hierarchy1"/>
    <dgm:cxn modelId="{40182001-2F84-43DB-A98F-E2B4BF3615E6}" type="presParOf" srcId="{F651B2B2-5FF5-47FA-9B5C-05CBA727B2C2}" destId="{E876CF21-B8A4-4274-8CDC-4DC1F5232401}" srcOrd="1" destOrd="0" presId="urn:microsoft.com/office/officeart/2005/8/layout/hierarchy1"/>
    <dgm:cxn modelId="{36384D0B-00E0-4442-A54A-2CF1C70C5B15}" type="presParOf" srcId="{A74B4159-C631-4EDF-B169-A39A3A25BA5D}" destId="{58840961-D678-484C-9B9C-3B51E44D8A52}" srcOrd="1" destOrd="0" presId="urn:microsoft.com/office/officeart/2005/8/layout/hierarchy1"/>
    <dgm:cxn modelId="{50462548-695C-4705-A30A-2229B974DE3B}" type="presParOf" srcId="{E9479941-79F9-4ED5-A8D9-558F80E45C12}" destId="{588EDF7D-659A-44C6-84FE-1298BE9E8963}" srcOrd="2" destOrd="0" presId="urn:microsoft.com/office/officeart/2005/8/layout/hierarchy1"/>
    <dgm:cxn modelId="{A579A810-2FB0-47C1-B428-72D5221808AE}" type="presParOf" srcId="{E9479941-79F9-4ED5-A8D9-558F80E45C12}" destId="{D86F6AA6-8AF3-4731-A9C7-F9929301B45E}" srcOrd="3" destOrd="0" presId="urn:microsoft.com/office/officeart/2005/8/layout/hierarchy1"/>
    <dgm:cxn modelId="{5CC5CA00-25A2-4399-9354-C8184B846C0F}" type="presParOf" srcId="{D86F6AA6-8AF3-4731-A9C7-F9929301B45E}" destId="{D849D643-185B-488D-9A98-C92D05996B3E}" srcOrd="0" destOrd="0" presId="urn:microsoft.com/office/officeart/2005/8/layout/hierarchy1"/>
    <dgm:cxn modelId="{DCA43805-1E31-41A7-AC9F-00D08A42EC4C}" type="presParOf" srcId="{D849D643-185B-488D-9A98-C92D05996B3E}" destId="{C1FE9A80-7E64-4328-B2AA-5B08B390DFCA}" srcOrd="0" destOrd="0" presId="urn:microsoft.com/office/officeart/2005/8/layout/hierarchy1"/>
    <dgm:cxn modelId="{3AE7C606-DAF5-4421-ADC7-64C44783E7C9}" type="presParOf" srcId="{D849D643-185B-488D-9A98-C92D05996B3E}" destId="{D19C8DB0-B98D-4B3A-81E2-6CB968CF05D1}" srcOrd="1" destOrd="0" presId="urn:microsoft.com/office/officeart/2005/8/layout/hierarchy1"/>
    <dgm:cxn modelId="{97F9F7F6-64DB-47FE-A44F-D5A3EE6AD1C0}" type="presParOf" srcId="{D86F6AA6-8AF3-4731-A9C7-F9929301B45E}" destId="{44D2C47D-AFAB-458D-A815-DEF4EA25396C}" srcOrd="1" destOrd="0" presId="urn:microsoft.com/office/officeart/2005/8/layout/hierarchy1"/>
    <dgm:cxn modelId="{0365DF9A-77FC-425F-B4C6-7A0A19DE6D31}" type="presParOf" srcId="{E9479941-79F9-4ED5-A8D9-558F80E45C12}" destId="{8EDAAB25-D5FB-4170-95D9-B227DF69A630}" srcOrd="4" destOrd="0" presId="urn:microsoft.com/office/officeart/2005/8/layout/hierarchy1"/>
    <dgm:cxn modelId="{F3D890E2-38E4-47F3-9F0D-F4D4B6FF92FA}" type="presParOf" srcId="{E9479941-79F9-4ED5-A8D9-558F80E45C12}" destId="{5FC375B9-B93E-471B-BF10-6AA75FEFE0DD}" srcOrd="5" destOrd="0" presId="urn:microsoft.com/office/officeart/2005/8/layout/hierarchy1"/>
    <dgm:cxn modelId="{E90A8859-722F-47AE-A163-132E355DB33F}" type="presParOf" srcId="{5FC375B9-B93E-471B-BF10-6AA75FEFE0DD}" destId="{FACFBC66-8E2D-4F54-8E50-904FDD8E9A41}" srcOrd="0" destOrd="0" presId="urn:microsoft.com/office/officeart/2005/8/layout/hierarchy1"/>
    <dgm:cxn modelId="{6574ADF8-508E-4A76-A1C4-2615DB461AD2}" type="presParOf" srcId="{FACFBC66-8E2D-4F54-8E50-904FDD8E9A41}" destId="{79B1C655-445A-4905-8BB3-BF9263ED3377}" srcOrd="0" destOrd="0" presId="urn:microsoft.com/office/officeart/2005/8/layout/hierarchy1"/>
    <dgm:cxn modelId="{54C1DEA6-AB7B-44AE-9040-6B3E4B8B2DE7}" type="presParOf" srcId="{FACFBC66-8E2D-4F54-8E50-904FDD8E9A41}" destId="{7CD367A1-F0B9-4333-BC64-6C611ED7438D}" srcOrd="1" destOrd="0" presId="urn:microsoft.com/office/officeart/2005/8/layout/hierarchy1"/>
    <dgm:cxn modelId="{CE5AB8B7-DB78-4DA7-ADD2-491CE9C665D5}" type="presParOf" srcId="{5FC375B9-B93E-471B-BF10-6AA75FEFE0DD}" destId="{E0A4C14C-3A36-4EC1-AD87-F17FFC73D4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73C53-2BAF-43B4-BC08-C18F9B9E9C82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24627-BFC7-41A2-BEBD-575425EC2E6A}">
      <dgm:prSet phldrT="[Text]" custT="1"/>
      <dgm:spPr/>
      <dgm:t>
        <a:bodyPr/>
        <a:lstStyle/>
        <a:p>
          <a:r>
            <a:rPr lang="en-US" sz="2000" b="1" i="0" dirty="0">
              <a:latin typeface="Century Gothic" pitchFamily="34" charset="0"/>
            </a:rPr>
            <a:t>Breathability and Moisture Management</a:t>
          </a:r>
          <a:endParaRPr lang="en-US" sz="2000" dirty="0">
            <a:latin typeface="Century Gothic" pitchFamily="34" charset="0"/>
          </a:endParaRPr>
        </a:p>
      </dgm:t>
    </dgm:pt>
    <dgm:pt modelId="{65ED371C-EE15-47E8-B57A-07BA53B19FE8}" type="parTrans" cxnId="{C88207C3-E780-44B5-B9F8-08BF1413FCE2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739779F7-21C9-4B5C-BF9A-1ADD3B5824A1}" type="sibTrans" cxnId="{C88207C3-E780-44B5-B9F8-08BF1413FCE2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A83DB3BD-2F9E-4D26-A9F7-7D2CB75A56F7}">
      <dgm:prSet phldrT="[Text]" custT="1"/>
      <dgm:spPr/>
      <dgm:t>
        <a:bodyPr/>
        <a:lstStyle/>
        <a:p>
          <a:r>
            <a:rPr lang="en-US" sz="2000" b="1" i="0" dirty="0">
              <a:latin typeface="Century Gothic" pitchFamily="34" charset="0"/>
            </a:rPr>
            <a:t>Enhanced Support and Cushioning</a:t>
          </a:r>
          <a:endParaRPr lang="en-US" sz="2000" dirty="0">
            <a:latin typeface="Century Gothic" pitchFamily="34" charset="0"/>
          </a:endParaRPr>
        </a:p>
      </dgm:t>
    </dgm:pt>
    <dgm:pt modelId="{1A54A152-A8F7-4D2D-BCB4-DC3A60385CC7}" type="parTrans" cxnId="{7E626BEE-B5B3-4331-A75A-6D2A3F6657D6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F20501A5-F651-4092-A8E3-26AF4F6E2054}" type="sibTrans" cxnId="{7E626BEE-B5B3-4331-A75A-6D2A3F6657D6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08536EAC-F8F3-40BB-A2E4-518896AE59BB}">
      <dgm:prSet phldrT="[Text]" custT="1"/>
      <dgm:spPr/>
      <dgm:t>
        <a:bodyPr/>
        <a:lstStyle/>
        <a:p>
          <a:r>
            <a:rPr lang="en-US" sz="2000" b="1" i="0" dirty="0">
              <a:latin typeface="Century Gothic" pitchFamily="34" charset="0"/>
            </a:rPr>
            <a:t>Cost-Effectiveness</a:t>
          </a:r>
          <a:endParaRPr lang="en-US" sz="2000" dirty="0">
            <a:latin typeface="Century Gothic" pitchFamily="34" charset="0"/>
          </a:endParaRPr>
        </a:p>
      </dgm:t>
    </dgm:pt>
    <dgm:pt modelId="{A5CB44DA-F9EE-4666-AD34-36D7F71707C1}" type="parTrans" cxnId="{EC724F16-9782-46F0-90EB-63382213D278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64A22CDE-9C64-4D4D-BB87-350A12DC9754}" type="sibTrans" cxnId="{EC724F16-9782-46F0-90EB-63382213D278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33A6763A-2C16-43DA-90B0-002D4867DF82}">
      <dgm:prSet phldrT="[Text]" custT="1"/>
      <dgm:spPr/>
      <dgm:t>
        <a:bodyPr/>
        <a:lstStyle/>
        <a:p>
          <a:r>
            <a:rPr lang="en-US" sz="2000" b="1" i="0" dirty="0">
              <a:latin typeface="Century Gothic" pitchFamily="34" charset="0"/>
            </a:rPr>
            <a:t>Sustainability and Eco-Friendliness</a:t>
          </a:r>
          <a:endParaRPr lang="en-US" sz="2000" dirty="0">
            <a:latin typeface="Century Gothic" pitchFamily="34" charset="0"/>
          </a:endParaRPr>
        </a:p>
      </dgm:t>
    </dgm:pt>
    <dgm:pt modelId="{25E6165F-1DC1-475C-8124-56B0C3330443}" type="parTrans" cxnId="{DD89C25D-B8B8-46B4-BA0D-9996C88B7A7E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A017B579-A09E-4ECE-A88B-6326BDF59F05}" type="sibTrans" cxnId="{DD89C25D-B8B8-46B4-BA0D-9996C88B7A7E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B4A9D9B9-8C0A-4FCF-B6C3-87E84C99724E}">
      <dgm:prSet phldrT="[Text]" custT="1"/>
      <dgm:spPr/>
      <dgm:t>
        <a:bodyPr/>
        <a:lstStyle/>
        <a:p>
          <a:r>
            <a:rPr lang="en-US" sz="2000" b="1" i="0" dirty="0">
              <a:latin typeface="Century Gothic" pitchFamily="34" charset="0"/>
            </a:rPr>
            <a:t>Personalization and Custom Fit</a:t>
          </a:r>
          <a:endParaRPr lang="en-US" sz="2000" dirty="0">
            <a:latin typeface="Century Gothic" pitchFamily="34" charset="0"/>
          </a:endParaRPr>
        </a:p>
      </dgm:t>
    </dgm:pt>
    <dgm:pt modelId="{9E99C042-B710-4080-8C3D-61E8A7B5F2AB}" type="parTrans" cxnId="{E6322E02-E127-4D6A-9CA8-CB503B322D8D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39414DC2-1E3A-48DF-AABF-506A2FFC6731}" type="sibTrans" cxnId="{E6322E02-E127-4D6A-9CA8-CB503B322D8D}">
      <dgm:prSet/>
      <dgm:spPr/>
      <dgm:t>
        <a:bodyPr/>
        <a:lstStyle/>
        <a:p>
          <a:endParaRPr lang="en-US" sz="2000">
            <a:latin typeface="Century Gothic" pitchFamily="34" charset="0"/>
          </a:endParaRPr>
        </a:p>
      </dgm:t>
    </dgm:pt>
    <dgm:pt modelId="{B4D7E1A3-713B-4ED1-B07A-923D98CD7A7D}" type="pres">
      <dgm:prSet presAssocID="{1A073C53-2BAF-43B4-BC08-C18F9B9E9C82}" presName="Name0" presStyleCnt="0">
        <dgm:presLayoutVars>
          <dgm:dir/>
          <dgm:resizeHandles val="exact"/>
        </dgm:presLayoutVars>
      </dgm:prSet>
      <dgm:spPr/>
    </dgm:pt>
    <dgm:pt modelId="{8D1E1C41-7777-4798-9F5F-13386BCB5C69}" type="pres">
      <dgm:prSet presAssocID="{1A073C53-2BAF-43B4-BC08-C18F9B9E9C82}" presName="cycle" presStyleCnt="0"/>
      <dgm:spPr/>
    </dgm:pt>
    <dgm:pt modelId="{CB17C8E2-27C4-490F-A178-03968AB89A4B}" type="pres">
      <dgm:prSet presAssocID="{27024627-BFC7-41A2-BEBD-575425EC2E6A}" presName="nodeFirstNode" presStyleLbl="node1" presStyleIdx="0" presStyleCnt="5">
        <dgm:presLayoutVars>
          <dgm:bulletEnabled val="1"/>
        </dgm:presLayoutVars>
      </dgm:prSet>
      <dgm:spPr/>
    </dgm:pt>
    <dgm:pt modelId="{DC38C77A-4BBE-49A0-BC6C-1BDAD1A0D790}" type="pres">
      <dgm:prSet presAssocID="{739779F7-21C9-4B5C-BF9A-1ADD3B5824A1}" presName="sibTransFirstNode" presStyleLbl="bgShp" presStyleIdx="0" presStyleCnt="1"/>
      <dgm:spPr/>
    </dgm:pt>
    <dgm:pt modelId="{2B86107E-EB84-4CFA-982B-41E509AB3BEF}" type="pres">
      <dgm:prSet presAssocID="{A83DB3BD-2F9E-4D26-A9F7-7D2CB75A56F7}" presName="nodeFollowingNodes" presStyleLbl="node1" presStyleIdx="1" presStyleCnt="5">
        <dgm:presLayoutVars>
          <dgm:bulletEnabled val="1"/>
        </dgm:presLayoutVars>
      </dgm:prSet>
      <dgm:spPr/>
    </dgm:pt>
    <dgm:pt modelId="{DC63EBF1-5438-4472-9221-41BE4FDE4593}" type="pres">
      <dgm:prSet presAssocID="{08536EAC-F8F3-40BB-A2E4-518896AE59BB}" presName="nodeFollowingNodes" presStyleLbl="node1" presStyleIdx="2" presStyleCnt="5">
        <dgm:presLayoutVars>
          <dgm:bulletEnabled val="1"/>
        </dgm:presLayoutVars>
      </dgm:prSet>
      <dgm:spPr/>
    </dgm:pt>
    <dgm:pt modelId="{2D2D7748-22F7-4F40-ABFA-E4856D1D58E2}" type="pres">
      <dgm:prSet presAssocID="{33A6763A-2C16-43DA-90B0-002D4867DF82}" presName="nodeFollowingNodes" presStyleLbl="node1" presStyleIdx="3" presStyleCnt="5">
        <dgm:presLayoutVars>
          <dgm:bulletEnabled val="1"/>
        </dgm:presLayoutVars>
      </dgm:prSet>
      <dgm:spPr/>
    </dgm:pt>
    <dgm:pt modelId="{A6104B53-CD4A-46D3-9DF3-0E370C924452}" type="pres">
      <dgm:prSet presAssocID="{B4A9D9B9-8C0A-4FCF-B6C3-87E84C99724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6322E02-E127-4D6A-9CA8-CB503B322D8D}" srcId="{1A073C53-2BAF-43B4-BC08-C18F9B9E9C82}" destId="{B4A9D9B9-8C0A-4FCF-B6C3-87E84C99724E}" srcOrd="4" destOrd="0" parTransId="{9E99C042-B710-4080-8C3D-61E8A7B5F2AB}" sibTransId="{39414DC2-1E3A-48DF-AABF-506A2FFC6731}"/>
    <dgm:cxn modelId="{EC724F16-9782-46F0-90EB-63382213D278}" srcId="{1A073C53-2BAF-43B4-BC08-C18F9B9E9C82}" destId="{08536EAC-F8F3-40BB-A2E4-518896AE59BB}" srcOrd="2" destOrd="0" parTransId="{A5CB44DA-F9EE-4666-AD34-36D7F71707C1}" sibTransId="{64A22CDE-9C64-4D4D-BB87-350A12DC9754}"/>
    <dgm:cxn modelId="{D8669221-8FC6-4C4C-A3C8-175C2A4F322A}" type="presOf" srcId="{1A073C53-2BAF-43B4-BC08-C18F9B9E9C82}" destId="{B4D7E1A3-713B-4ED1-B07A-923D98CD7A7D}" srcOrd="0" destOrd="0" presId="urn:microsoft.com/office/officeart/2005/8/layout/cycle3"/>
    <dgm:cxn modelId="{DD89C25D-B8B8-46B4-BA0D-9996C88B7A7E}" srcId="{1A073C53-2BAF-43B4-BC08-C18F9B9E9C82}" destId="{33A6763A-2C16-43DA-90B0-002D4867DF82}" srcOrd="3" destOrd="0" parTransId="{25E6165F-1DC1-475C-8124-56B0C3330443}" sibTransId="{A017B579-A09E-4ECE-A88B-6326BDF59F05}"/>
    <dgm:cxn modelId="{2114785F-BDF4-4BD6-897A-66C5C250A95C}" type="presOf" srcId="{739779F7-21C9-4B5C-BF9A-1ADD3B5824A1}" destId="{DC38C77A-4BBE-49A0-BC6C-1BDAD1A0D790}" srcOrd="0" destOrd="0" presId="urn:microsoft.com/office/officeart/2005/8/layout/cycle3"/>
    <dgm:cxn modelId="{9A8FBA71-85BC-42D7-99DF-F6604B3A1EF0}" type="presOf" srcId="{08536EAC-F8F3-40BB-A2E4-518896AE59BB}" destId="{DC63EBF1-5438-4472-9221-41BE4FDE4593}" srcOrd="0" destOrd="0" presId="urn:microsoft.com/office/officeart/2005/8/layout/cycle3"/>
    <dgm:cxn modelId="{765FD555-5EB1-40F0-8E9A-C70651D44577}" type="presOf" srcId="{33A6763A-2C16-43DA-90B0-002D4867DF82}" destId="{2D2D7748-22F7-4F40-ABFA-E4856D1D58E2}" srcOrd="0" destOrd="0" presId="urn:microsoft.com/office/officeart/2005/8/layout/cycle3"/>
    <dgm:cxn modelId="{111C1C82-572F-4B37-B2AE-94EA621F9F1E}" type="presOf" srcId="{B4A9D9B9-8C0A-4FCF-B6C3-87E84C99724E}" destId="{A6104B53-CD4A-46D3-9DF3-0E370C924452}" srcOrd="0" destOrd="0" presId="urn:microsoft.com/office/officeart/2005/8/layout/cycle3"/>
    <dgm:cxn modelId="{C88207C3-E780-44B5-B9F8-08BF1413FCE2}" srcId="{1A073C53-2BAF-43B4-BC08-C18F9B9E9C82}" destId="{27024627-BFC7-41A2-BEBD-575425EC2E6A}" srcOrd="0" destOrd="0" parTransId="{65ED371C-EE15-47E8-B57A-07BA53B19FE8}" sibTransId="{739779F7-21C9-4B5C-BF9A-1ADD3B5824A1}"/>
    <dgm:cxn modelId="{29F038CB-878A-48EC-AC27-4133BEFE1C54}" type="presOf" srcId="{A83DB3BD-2F9E-4D26-A9F7-7D2CB75A56F7}" destId="{2B86107E-EB84-4CFA-982B-41E509AB3BEF}" srcOrd="0" destOrd="0" presId="urn:microsoft.com/office/officeart/2005/8/layout/cycle3"/>
    <dgm:cxn modelId="{B1C5FAE8-12C8-40A9-8520-CCBF7EFFED45}" type="presOf" srcId="{27024627-BFC7-41A2-BEBD-575425EC2E6A}" destId="{CB17C8E2-27C4-490F-A178-03968AB89A4B}" srcOrd="0" destOrd="0" presId="urn:microsoft.com/office/officeart/2005/8/layout/cycle3"/>
    <dgm:cxn modelId="{7E626BEE-B5B3-4331-A75A-6D2A3F6657D6}" srcId="{1A073C53-2BAF-43B4-BC08-C18F9B9E9C82}" destId="{A83DB3BD-2F9E-4D26-A9F7-7D2CB75A56F7}" srcOrd="1" destOrd="0" parTransId="{1A54A152-A8F7-4D2D-BCB4-DC3A60385CC7}" sibTransId="{F20501A5-F651-4092-A8E3-26AF4F6E2054}"/>
    <dgm:cxn modelId="{CB314FFE-DB5E-4FB2-9641-86B25EB0CC67}" type="presParOf" srcId="{B4D7E1A3-713B-4ED1-B07A-923D98CD7A7D}" destId="{8D1E1C41-7777-4798-9F5F-13386BCB5C69}" srcOrd="0" destOrd="0" presId="urn:microsoft.com/office/officeart/2005/8/layout/cycle3"/>
    <dgm:cxn modelId="{8DA2AE23-65FF-4D5F-B1B0-49E67765E2A3}" type="presParOf" srcId="{8D1E1C41-7777-4798-9F5F-13386BCB5C69}" destId="{CB17C8E2-27C4-490F-A178-03968AB89A4B}" srcOrd="0" destOrd="0" presId="urn:microsoft.com/office/officeart/2005/8/layout/cycle3"/>
    <dgm:cxn modelId="{0841415E-996B-47CA-B669-F9845F162701}" type="presParOf" srcId="{8D1E1C41-7777-4798-9F5F-13386BCB5C69}" destId="{DC38C77A-4BBE-49A0-BC6C-1BDAD1A0D790}" srcOrd="1" destOrd="0" presId="urn:microsoft.com/office/officeart/2005/8/layout/cycle3"/>
    <dgm:cxn modelId="{8070D5FC-EB0C-4ABC-A5AC-03B8C740DC5C}" type="presParOf" srcId="{8D1E1C41-7777-4798-9F5F-13386BCB5C69}" destId="{2B86107E-EB84-4CFA-982B-41E509AB3BEF}" srcOrd="2" destOrd="0" presId="urn:microsoft.com/office/officeart/2005/8/layout/cycle3"/>
    <dgm:cxn modelId="{C5AEB8A0-13CE-4D80-AD63-4FC50112E1A7}" type="presParOf" srcId="{8D1E1C41-7777-4798-9F5F-13386BCB5C69}" destId="{DC63EBF1-5438-4472-9221-41BE4FDE4593}" srcOrd="3" destOrd="0" presId="urn:microsoft.com/office/officeart/2005/8/layout/cycle3"/>
    <dgm:cxn modelId="{7EF9E8DB-03B4-4AC6-9241-D113059EE275}" type="presParOf" srcId="{8D1E1C41-7777-4798-9F5F-13386BCB5C69}" destId="{2D2D7748-22F7-4F40-ABFA-E4856D1D58E2}" srcOrd="4" destOrd="0" presId="urn:microsoft.com/office/officeart/2005/8/layout/cycle3"/>
    <dgm:cxn modelId="{23F16B8D-2779-4A47-B48E-CBDFB9370242}" type="presParOf" srcId="{8D1E1C41-7777-4798-9F5F-13386BCB5C69}" destId="{A6104B53-CD4A-46D3-9DF3-0E370C92445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AB25-D5FB-4170-95D9-B227DF69A630}">
      <dsp:nvSpPr>
        <dsp:cNvPr id="0" name=""/>
        <dsp:cNvSpPr/>
      </dsp:nvSpPr>
      <dsp:spPr>
        <a:xfrm>
          <a:off x="3949303" y="1269250"/>
          <a:ext cx="2802731" cy="666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488"/>
              </a:lnTo>
              <a:lnTo>
                <a:pt x="2802731" y="454488"/>
              </a:lnTo>
              <a:lnTo>
                <a:pt x="2802731" y="666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DF7D-659A-44C6-84FE-1298BE9E8963}">
      <dsp:nvSpPr>
        <dsp:cNvPr id="0" name=""/>
        <dsp:cNvSpPr/>
      </dsp:nvSpPr>
      <dsp:spPr>
        <a:xfrm>
          <a:off x="3903583" y="1269250"/>
          <a:ext cx="91440" cy="6669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25664-D6DA-45B8-A2C9-B75A7B8F2D8D}">
      <dsp:nvSpPr>
        <dsp:cNvPr id="0" name=""/>
        <dsp:cNvSpPr/>
      </dsp:nvSpPr>
      <dsp:spPr>
        <a:xfrm>
          <a:off x="1146571" y="1269250"/>
          <a:ext cx="2802731" cy="666922"/>
        </a:xfrm>
        <a:custGeom>
          <a:avLst/>
          <a:gdLst/>
          <a:ahLst/>
          <a:cxnLst/>
          <a:rect l="0" t="0" r="0" b="0"/>
          <a:pathLst>
            <a:path>
              <a:moveTo>
                <a:pt x="2802731" y="0"/>
              </a:moveTo>
              <a:lnTo>
                <a:pt x="2802731" y="454488"/>
              </a:lnTo>
              <a:lnTo>
                <a:pt x="0" y="454488"/>
              </a:lnTo>
              <a:lnTo>
                <a:pt x="0" y="666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F1CCE-808F-4E35-AE7A-5617CE7024CA}">
      <dsp:nvSpPr>
        <dsp:cNvPr id="0" name=""/>
        <dsp:cNvSpPr/>
      </dsp:nvSpPr>
      <dsp:spPr>
        <a:xfrm>
          <a:off x="2107404" y="251826"/>
          <a:ext cx="3683797" cy="1017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2723-AB66-42FA-93FA-48B156EC23DD}">
      <dsp:nvSpPr>
        <dsp:cNvPr id="0" name=""/>
        <dsp:cNvSpPr/>
      </dsp:nvSpPr>
      <dsp:spPr>
        <a:xfrm>
          <a:off x="2362197" y="493880"/>
          <a:ext cx="3683797" cy="1017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Century Gothic" pitchFamily="34" charset="0"/>
            </a:rPr>
            <a:t>Design and fabrication of  custom insoles/foot </a:t>
          </a:r>
          <a:r>
            <a:rPr lang="en-US" sz="1800" b="1" kern="1200" dirty="0" err="1">
              <a:solidFill>
                <a:srgbClr val="002060"/>
              </a:solidFill>
              <a:latin typeface="Century Gothic" pitchFamily="34" charset="0"/>
            </a:rPr>
            <a:t>orthoses</a:t>
          </a:r>
          <a:endParaRPr lang="en-US" sz="1800" b="1" kern="1200" dirty="0"/>
        </a:p>
      </dsp:txBody>
      <dsp:txXfrm>
        <a:off x="2391996" y="523679"/>
        <a:ext cx="3624199" cy="957825"/>
      </dsp:txXfrm>
    </dsp:sp>
    <dsp:sp modelId="{392C9B49-31FB-4C2E-B8B8-4031192C56E9}">
      <dsp:nvSpPr>
        <dsp:cNvPr id="0" name=""/>
        <dsp:cNvSpPr/>
      </dsp:nvSpPr>
      <dsp:spPr>
        <a:xfrm>
          <a:off x="0" y="1936173"/>
          <a:ext cx="2293143" cy="1456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6CF21-B8A4-4274-8CDC-4DC1F5232401}">
      <dsp:nvSpPr>
        <dsp:cNvPr id="0" name=""/>
        <dsp:cNvSpPr/>
      </dsp:nvSpPr>
      <dsp:spPr>
        <a:xfrm>
          <a:off x="254793" y="2178227"/>
          <a:ext cx="2293143" cy="14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entury Gothic" pitchFamily="34" charset="0"/>
            </a:rPr>
            <a:t>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entury Gothic" pitchFamily="34" charset="0"/>
            </a:rPr>
            <a:t>Capturing the geometry</a:t>
          </a:r>
          <a:endParaRPr lang="en-US" sz="1800" kern="1200" dirty="0"/>
        </a:p>
      </dsp:txBody>
      <dsp:txXfrm>
        <a:off x="297442" y="2220876"/>
        <a:ext cx="2207845" cy="1370848"/>
      </dsp:txXfrm>
    </dsp:sp>
    <dsp:sp modelId="{C1FE9A80-7E64-4328-B2AA-5B08B390DFCA}">
      <dsp:nvSpPr>
        <dsp:cNvPr id="0" name=""/>
        <dsp:cNvSpPr/>
      </dsp:nvSpPr>
      <dsp:spPr>
        <a:xfrm>
          <a:off x="2802731" y="1936173"/>
          <a:ext cx="2293143" cy="1456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C8DB0-B98D-4B3A-81E2-6CB968CF05D1}">
      <dsp:nvSpPr>
        <dsp:cNvPr id="0" name=""/>
        <dsp:cNvSpPr/>
      </dsp:nvSpPr>
      <dsp:spPr>
        <a:xfrm>
          <a:off x="3057524" y="2178227"/>
          <a:ext cx="2293143" cy="14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entury Gothic" pitchFamily="34" charset="0"/>
            </a:rPr>
            <a:t>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entury Gothic" pitchFamily="34" charset="0"/>
            </a:rPr>
            <a:t>Manufacturing</a:t>
          </a:r>
          <a:endParaRPr lang="en-US" sz="1800" kern="1200" dirty="0"/>
        </a:p>
      </dsp:txBody>
      <dsp:txXfrm>
        <a:off x="3100173" y="2220876"/>
        <a:ext cx="2207845" cy="1370848"/>
      </dsp:txXfrm>
    </dsp:sp>
    <dsp:sp modelId="{79B1C655-445A-4905-8BB3-BF9263ED3377}">
      <dsp:nvSpPr>
        <dsp:cNvPr id="0" name=""/>
        <dsp:cNvSpPr/>
      </dsp:nvSpPr>
      <dsp:spPr>
        <a:xfrm>
          <a:off x="5605462" y="1936173"/>
          <a:ext cx="2293143" cy="1456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367A1-F0B9-4333-BC64-6C611ED7438D}">
      <dsp:nvSpPr>
        <dsp:cNvPr id="0" name=""/>
        <dsp:cNvSpPr/>
      </dsp:nvSpPr>
      <dsp:spPr>
        <a:xfrm>
          <a:off x="5860256" y="2178227"/>
          <a:ext cx="2293143" cy="14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entury Gothic" pitchFamily="34" charset="0"/>
            </a:rPr>
            <a:t>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entury Gothic" pitchFamily="34" charset="0"/>
            </a:rPr>
            <a:t> Design of the device</a:t>
          </a:r>
          <a:endParaRPr lang="en-US" sz="1800" kern="1200" dirty="0"/>
        </a:p>
      </dsp:txBody>
      <dsp:txXfrm>
        <a:off x="5902905" y="2220876"/>
        <a:ext cx="2207845" cy="1370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8C77A-4BBE-49A0-BC6C-1BDAD1A0D790}">
      <dsp:nvSpPr>
        <dsp:cNvPr id="0" name=""/>
        <dsp:cNvSpPr/>
      </dsp:nvSpPr>
      <dsp:spPr>
        <a:xfrm>
          <a:off x="1484296" y="-27658"/>
          <a:ext cx="4499006" cy="4499006"/>
        </a:xfrm>
        <a:prstGeom prst="circularArrow">
          <a:avLst>
            <a:gd name="adj1" fmla="val 5544"/>
            <a:gd name="adj2" fmla="val 330680"/>
            <a:gd name="adj3" fmla="val 13783027"/>
            <a:gd name="adj4" fmla="val 1738164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C8E2-27C4-490F-A178-03968AB89A4B}">
      <dsp:nvSpPr>
        <dsp:cNvPr id="0" name=""/>
        <dsp:cNvSpPr/>
      </dsp:nvSpPr>
      <dsp:spPr>
        <a:xfrm>
          <a:off x="2683668" y="186"/>
          <a:ext cx="2100262" cy="105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entury Gothic" pitchFamily="34" charset="0"/>
            </a:rPr>
            <a:t>Breathability and Moisture Management</a:t>
          </a:r>
          <a:endParaRPr lang="en-US" sz="2000" kern="1200" dirty="0">
            <a:latin typeface="Century Gothic" pitchFamily="34" charset="0"/>
          </a:endParaRPr>
        </a:p>
      </dsp:txBody>
      <dsp:txXfrm>
        <a:off x="2734931" y="51449"/>
        <a:ext cx="1997736" cy="947605"/>
      </dsp:txXfrm>
    </dsp:sp>
    <dsp:sp modelId="{2B86107E-EB84-4CFA-982B-41E509AB3BEF}">
      <dsp:nvSpPr>
        <dsp:cNvPr id="0" name=""/>
        <dsp:cNvSpPr/>
      </dsp:nvSpPr>
      <dsp:spPr>
        <a:xfrm>
          <a:off x="4508321" y="1325874"/>
          <a:ext cx="2100262" cy="105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entury Gothic" pitchFamily="34" charset="0"/>
            </a:rPr>
            <a:t>Enhanced Support and Cushioning</a:t>
          </a:r>
          <a:endParaRPr lang="en-US" sz="2000" kern="1200" dirty="0">
            <a:latin typeface="Century Gothic" pitchFamily="34" charset="0"/>
          </a:endParaRPr>
        </a:p>
      </dsp:txBody>
      <dsp:txXfrm>
        <a:off x="4559584" y="1377137"/>
        <a:ext cx="1997736" cy="947605"/>
      </dsp:txXfrm>
    </dsp:sp>
    <dsp:sp modelId="{DC63EBF1-5438-4472-9221-41BE4FDE4593}">
      <dsp:nvSpPr>
        <dsp:cNvPr id="0" name=""/>
        <dsp:cNvSpPr/>
      </dsp:nvSpPr>
      <dsp:spPr>
        <a:xfrm>
          <a:off x="3811365" y="3470881"/>
          <a:ext cx="2100262" cy="105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entury Gothic" pitchFamily="34" charset="0"/>
            </a:rPr>
            <a:t>Cost-Effectiveness</a:t>
          </a:r>
          <a:endParaRPr lang="en-US" sz="2000" kern="1200" dirty="0">
            <a:latin typeface="Century Gothic" pitchFamily="34" charset="0"/>
          </a:endParaRPr>
        </a:p>
      </dsp:txBody>
      <dsp:txXfrm>
        <a:off x="3862628" y="3522144"/>
        <a:ext cx="1997736" cy="947605"/>
      </dsp:txXfrm>
    </dsp:sp>
    <dsp:sp modelId="{2D2D7748-22F7-4F40-ABFA-E4856D1D58E2}">
      <dsp:nvSpPr>
        <dsp:cNvPr id="0" name=""/>
        <dsp:cNvSpPr/>
      </dsp:nvSpPr>
      <dsp:spPr>
        <a:xfrm>
          <a:off x="1555971" y="3470881"/>
          <a:ext cx="2100262" cy="105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entury Gothic" pitchFamily="34" charset="0"/>
            </a:rPr>
            <a:t>Sustainability and Eco-Friendliness</a:t>
          </a:r>
          <a:endParaRPr lang="en-US" sz="2000" kern="1200" dirty="0">
            <a:latin typeface="Century Gothic" pitchFamily="34" charset="0"/>
          </a:endParaRPr>
        </a:p>
      </dsp:txBody>
      <dsp:txXfrm>
        <a:off x="1607234" y="3522144"/>
        <a:ext cx="1997736" cy="947605"/>
      </dsp:txXfrm>
    </dsp:sp>
    <dsp:sp modelId="{A6104B53-CD4A-46D3-9DF3-0E370C924452}">
      <dsp:nvSpPr>
        <dsp:cNvPr id="0" name=""/>
        <dsp:cNvSpPr/>
      </dsp:nvSpPr>
      <dsp:spPr>
        <a:xfrm>
          <a:off x="859016" y="1325874"/>
          <a:ext cx="2100262" cy="105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entury Gothic" pitchFamily="34" charset="0"/>
            </a:rPr>
            <a:t>Personalization and Custom Fit</a:t>
          </a:r>
          <a:endParaRPr lang="en-US" sz="2000" kern="1200" dirty="0">
            <a:latin typeface="Century Gothic" pitchFamily="34" charset="0"/>
          </a:endParaRPr>
        </a:p>
      </dsp:txBody>
      <dsp:txXfrm>
        <a:off x="910279" y="1377137"/>
        <a:ext cx="1997736" cy="94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A39A7-2B86-4431-B4F4-0376067E7E3B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FD304-AAF2-4152-9C6F-718E14889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FD304-AAF2-4152-9C6F-718E14889C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DC9D-319C-452E-BC1D-D0DC4A835A00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1B5E-4055-4D58-9E01-7533F180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6625"/>
            <a:ext cx="91440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Insole Design for Additive Manufacturing – Current Developments and Future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162800" cy="685800"/>
          </a:xfrm>
        </p:spPr>
        <p:txBody>
          <a:bodyPr>
            <a:noAutofit/>
          </a:bodyPr>
          <a:lstStyle/>
          <a:p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Tatjana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Spahiu</a:t>
            </a:r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Ioannis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Ntintakis</a:t>
            </a:r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Ioannis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Sarris</a:t>
            </a:r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Polytechnic University of Tirana, Albania</a:t>
            </a:r>
          </a:p>
          <a:p>
            <a:r>
              <a:rPr lang="en-US" sz="16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Hellenic Mediterranean University,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Estavromenos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714 10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Heraklion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Crete, Greece</a:t>
            </a:r>
          </a:p>
          <a:p>
            <a:r>
              <a:rPr lang="en-US" sz="1600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University of West Attica, 12244 Athens, Greece</a:t>
            </a:r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399"/>
            <a:ext cx="1219200" cy="1219201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"/>
            <a:ext cx="1295400" cy="12954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74656"/>
            <a:ext cx="1066800" cy="1188268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Main materials for insole production </a:t>
            </a:r>
            <a:b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         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Acrylic   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Carbon fiber composite</a:t>
            </a:r>
            <a:b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</a:br>
            <a:endParaRPr lang="en-US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1905000"/>
            <a:ext cx="42672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methyl </a:t>
            </a:r>
            <a:r>
              <a:rPr lang="en-US" dirty="0" err="1">
                <a:solidFill>
                  <a:srgbClr val="002060"/>
                </a:solidFill>
                <a:latin typeface="Century Gothic" pitchFamily="34" charset="0"/>
              </a:rPr>
              <a:t>methacrylate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polymer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9436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>
                <a:latin typeface="Century Gothic" pitchFamily="34" charset="0"/>
              </a:rPr>
              <a:t>Source: </a:t>
            </a:r>
            <a:r>
              <a:rPr lang="fr-FR" sz="1200" i="1" dirty="0" err="1">
                <a:latin typeface="Century Gothic" pitchFamily="34" charset="0"/>
              </a:rPr>
              <a:t>Nicolopoulo</a:t>
            </a:r>
            <a:r>
              <a:rPr lang="fr-FR" sz="1200" i="1" dirty="0">
                <a:latin typeface="Century Gothic" pitchFamily="34" charset="0"/>
              </a:rPr>
              <a:t>, C.S. et al., Foot, 10, 1, 2000.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2743200"/>
          <a:ext cx="8534400" cy="2834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Usage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Advantages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Acrylic</a:t>
                      </a:r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Shell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tough and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remoldable</a:t>
                      </a:r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prone to cracking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Carbon fiber composite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thin,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ultralight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weight, rigid, extremely durable, and retains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difficult to cut and inability to remold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4648200" y="1905000"/>
            <a:ext cx="42672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combination of acrylic plastic with carbon fibers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612775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Main materials for insole production </a:t>
            </a:r>
            <a:b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           Foams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" y="1752600"/>
            <a:ext cx="86106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cellular material classified as closed cell (isolated air pockets) or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open cell (porous air pockets) with varying densities, such as soft or firm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9436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>
                <a:latin typeface="Century Gothic" pitchFamily="34" charset="0"/>
              </a:rPr>
              <a:t>Source: </a:t>
            </a:r>
            <a:r>
              <a:rPr lang="fr-FR" sz="1200" i="1" dirty="0" err="1">
                <a:latin typeface="Century Gothic" pitchFamily="34" charset="0"/>
              </a:rPr>
              <a:t>Nicolopoulo</a:t>
            </a:r>
            <a:r>
              <a:rPr lang="fr-FR" sz="1200" i="1" dirty="0">
                <a:latin typeface="Century Gothic" pitchFamily="34" charset="0"/>
              </a:rPr>
              <a:t>, C.S. et al., Foot, 10, 1, 2000.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2590800"/>
          <a:ext cx="8534400" cy="3413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Types of foams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Usage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Advantages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EVA (ethyl vinyl acetate) foam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topcover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(soft), accommodations (firm), shell (firm)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shock absorption (soft), durable, resists tearing, rigid (firm),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heat moldable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compressibility (soft), limited cushioning (firm)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Polyurethane foam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top layer, cushioning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high shock absorption, resists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durability as a top cover and not heat moldable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Polyethylene foam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top cover (soft), shell (firm)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tough, durable, malleable, lightweight, flexible,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heat moldable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moderate shock attenuation, easily compressed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612775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Main materials for insole production </a:t>
            </a:r>
            <a:b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</a:br>
            <a:endParaRPr lang="en-US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1524000"/>
            <a:ext cx="86106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Leather, Cork, </a:t>
            </a:r>
            <a:r>
              <a:rPr lang="en-US" dirty="0" err="1">
                <a:solidFill>
                  <a:srgbClr val="002060"/>
                </a:solidFill>
                <a:latin typeface="Century Gothic" pitchFamily="34" charset="0"/>
              </a:rPr>
              <a:t>Spenco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and Vinyl are all used for the top cover  of the insole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9436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>
                <a:latin typeface="Century Gothic" pitchFamily="34" charset="0"/>
              </a:rPr>
              <a:t>Source: </a:t>
            </a:r>
            <a:r>
              <a:rPr lang="fr-FR" sz="1200" i="1" dirty="0" err="1">
                <a:latin typeface="Century Gothic" pitchFamily="34" charset="0"/>
              </a:rPr>
              <a:t>Nicolopoulo</a:t>
            </a:r>
            <a:r>
              <a:rPr lang="fr-FR" sz="1200" i="1" dirty="0">
                <a:latin typeface="Century Gothic" pitchFamily="34" charset="0"/>
              </a:rPr>
              <a:t>, C.S. et al., Foot, 10, 1, 2000.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2362200"/>
          <a:ext cx="8534399" cy="3337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Advantages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Leather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low friction, durable, thin, tear resistant, absorbs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no cushioning, remains damp, and stains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Cork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Lightweight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Durability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Spenco</a:t>
                      </a:r>
                      <a:endParaRPr lang="en-US" sz="1600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Soft cushioning system to help absorb shock and reduce friction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Durability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Vinyl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tough, long-lasting, extremely thin, resists tearing, does not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absorb moisture, minimal friction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No cushioning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Insoles production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1676400"/>
            <a:ext cx="3733800" cy="9874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Mass-produced insoles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53000" y="1682029"/>
            <a:ext cx="3886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Custom-made insoles, or custom foot orthotics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57200" y="2825029"/>
            <a:ext cx="3581400" cy="1371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Manufactured for basic needs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odor and moisture control, 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arch support, or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extra-cushioning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2901229"/>
            <a:ext cx="3886200" cy="1143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Manufactured with extra features based on the specific needs of the individual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120429"/>
            <a:ext cx="1828800" cy="17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272829"/>
            <a:ext cx="20602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139825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Customized insoles based on traditional method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33400" y="2338642"/>
            <a:ext cx="8077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Orthotic insoles can be produced by starting with the footprint in a foam of box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3634042"/>
            <a:ext cx="2209800" cy="5078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Low precision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5200" y="3940853"/>
            <a:ext cx="2209800" cy="4551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Low accuracy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0" y="3634042"/>
            <a:ext cx="2209800" cy="4551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Low comfort</a:t>
            </a:r>
          </a:p>
        </p:txBody>
      </p:sp>
      <p:cxnSp>
        <p:nvCxnSpPr>
          <p:cNvPr id="40" name="Curved Connector 39"/>
          <p:cNvCxnSpPr>
            <a:endCxn id="41" idx="0"/>
          </p:cNvCxnSpPr>
          <p:nvPr/>
        </p:nvCxnSpPr>
        <p:spPr>
          <a:xfrm rot="10800000" flipV="1">
            <a:off x="3238500" y="3405441"/>
            <a:ext cx="1409700" cy="116857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33600" y="4574011"/>
            <a:ext cx="2209800" cy="4551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High costs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29200" y="4574011"/>
            <a:ext cx="2209800" cy="4551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Time consuming</a:t>
            </a:r>
          </a:p>
        </p:txBody>
      </p:sp>
      <p:cxnSp>
        <p:nvCxnSpPr>
          <p:cNvPr id="44" name="Curved Connector 39"/>
          <p:cNvCxnSpPr>
            <a:endCxn id="42" idx="0"/>
          </p:cNvCxnSpPr>
          <p:nvPr/>
        </p:nvCxnSpPr>
        <p:spPr>
          <a:xfrm>
            <a:off x="4648200" y="3431011"/>
            <a:ext cx="1485900" cy="11430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endCxn id="24" idx="0"/>
          </p:cNvCxnSpPr>
          <p:nvPr/>
        </p:nvCxnSpPr>
        <p:spPr>
          <a:xfrm rot="10800000" flipV="1">
            <a:off x="2095500" y="3329242"/>
            <a:ext cx="25527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endCxn id="26" idx="0"/>
          </p:cNvCxnSpPr>
          <p:nvPr/>
        </p:nvCxnSpPr>
        <p:spPr>
          <a:xfrm>
            <a:off x="4648200" y="3329242"/>
            <a:ext cx="2552700" cy="3048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</p:cNvCxnSpPr>
          <p:nvPr/>
        </p:nvCxnSpPr>
        <p:spPr>
          <a:xfrm rot="5400000">
            <a:off x="4195465" y="3638507"/>
            <a:ext cx="7530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20" name="Title 15"/>
          <p:cNvSpPr txBox="1">
            <a:spLocks/>
          </p:cNvSpPr>
          <p:nvPr/>
        </p:nvSpPr>
        <p:spPr>
          <a:xfrm>
            <a:off x="0" y="991643"/>
            <a:ext cx="9144000" cy="612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Advanced technologies for insoles production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0" y="4800600"/>
            <a:ext cx="2743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en-US" dirty="0"/>
          </a:p>
        </p:txBody>
      </p:sp>
      <p:graphicFrame>
        <p:nvGraphicFramePr>
          <p:cNvPr id="25" name="Diagram 24"/>
          <p:cNvGraphicFramePr/>
          <p:nvPr/>
        </p:nvGraphicFramePr>
        <p:xfrm>
          <a:off x="533400" y="2286000"/>
          <a:ext cx="8153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1639669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Personalized insoles are becoming a trend not only for fit and comfort but for aesthetical purposes too.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Customized insoles based on digital twin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28600" y="57150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Kim, J., </a:t>
            </a:r>
            <a:r>
              <a:rPr lang="en-US" sz="1000" dirty="0" err="1"/>
              <a:t>Choi</a:t>
            </a:r>
            <a:r>
              <a:rPr lang="en-US" sz="1000" dirty="0"/>
              <a:t>, J., Kang, YJ. </a:t>
            </a:r>
            <a:r>
              <a:rPr lang="en-US" sz="1000" i="1" dirty="0"/>
              <a:t>et al.</a:t>
            </a:r>
            <a:r>
              <a:rPr lang="en-US" sz="1000" dirty="0"/>
              <a:t> Development of Customized Insole Design Framework Based on Digital Twin. </a:t>
            </a:r>
            <a:r>
              <a:rPr lang="en-US" sz="1000" i="1" dirty="0"/>
              <a:t>Int. J. </a:t>
            </a:r>
            <a:r>
              <a:rPr lang="en-US" sz="1000" i="1" dirty="0" err="1"/>
              <a:t>Precis</a:t>
            </a:r>
            <a:r>
              <a:rPr lang="en-US" sz="1000" i="1" dirty="0"/>
              <a:t>. Eng. Manuf.</a:t>
            </a:r>
            <a:r>
              <a:rPr lang="en-US" sz="1000" dirty="0"/>
              <a:t> </a:t>
            </a:r>
            <a:r>
              <a:rPr lang="en-US" sz="1000" b="1" dirty="0"/>
              <a:t>25</a:t>
            </a:r>
            <a:r>
              <a:rPr lang="en-US" sz="1000" dirty="0"/>
              <a:t>, 785–798 (2024). https://doi.org/10.1007/s12541-023-00952-y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00" y="1640681"/>
            <a:ext cx="8305800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Studies propose a customized insole design framework for individual foot shapes by constructing a digital twin model between a finite element analysis (FEA)based virtual model and an actual physical model.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Foot pressure data from the physical model were used as a load condition for the FEA model, and the insole material properties were tuned to maximize the similarity between the FEA model and the real model using virtual sensors.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Results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: The obtained digital twin model corrected the abnormal arch index of the </a:t>
            </a:r>
            <a:r>
              <a:rPr lang="en-US" dirty="0" err="1">
                <a:solidFill>
                  <a:srgbClr val="002060"/>
                </a:solidFill>
                <a:latin typeface="Century Gothic" pitchFamily="34" charset="0"/>
              </a:rPr>
              <a:t>cavus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foot to normal through position optimization of the partial insole, and subsequently balanced the front and rear of the foot.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3D printing technology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114800" y="3124200"/>
            <a:ext cx="4572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The process works by laying down thin layers of material in the form of liquid or powdered plastic, metal or cement, and then fusing the layers together.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9600" y="1828800"/>
            <a:ext cx="4572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Three-dimensional (3D) printing is an additive manufacturing process that creates a physical object from a digital design. </a:t>
            </a:r>
            <a:endParaRPr lang="en-US" dirty="0"/>
          </a:p>
        </p:txBody>
      </p:sp>
      <p:pic>
        <p:nvPicPr>
          <p:cNvPr id="2" name="Picture 1" descr="A red machine with gears and wheels&#10;&#10;Description automatically generated">
            <a:extLst>
              <a:ext uri="{FF2B5EF4-FFF2-40B4-BE49-F238E27FC236}">
                <a16:creationId xmlns:a16="http://schemas.microsoft.com/office/drawing/2014/main" id="{7D38D9C9-7AF0-70AD-D178-89D60E1C4B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3349" r="5126" b="3166"/>
          <a:stretch/>
        </p:blipFill>
        <p:spPr>
          <a:xfrm>
            <a:off x="1518872" y="3256508"/>
            <a:ext cx="2128342" cy="17543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Advantages of 3D printed customized insoles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9" name="Diagram 28"/>
          <p:cNvGraphicFramePr/>
          <p:nvPr/>
        </p:nvGraphicFramePr>
        <p:xfrm>
          <a:off x="762000" y="1651000"/>
          <a:ext cx="7467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9" name="Title 15"/>
          <p:cNvSpPr txBox="1">
            <a:spLocks/>
          </p:cNvSpPr>
          <p:nvPr/>
        </p:nvSpPr>
        <p:spPr>
          <a:xfrm>
            <a:off x="0" y="914400"/>
            <a:ext cx="9144000" cy="612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Advantages of 3D printed customized insoles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1951672"/>
            <a:ext cx="6019800" cy="14773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3D printing enables the creation of insoles according to foot shape, size, and gait.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It ensures optimal comfort and support, reducing the risk of foot pain and injuries.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67000" y="3828344"/>
            <a:ext cx="6019800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3D printed insoles can be designed with complex structures and varying densities. </a:t>
            </a: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This provides custom support and cushioning.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Especially for people with specific foot conditions or high-impact activities.</a:t>
            </a:r>
          </a:p>
        </p:txBody>
      </p:sp>
      <p:pic>
        <p:nvPicPr>
          <p:cNvPr id="2" name="Picture 1" descr="A red machine with gears and wheels&#10;&#10;Description automatically generated">
            <a:extLst>
              <a:ext uri="{FF2B5EF4-FFF2-40B4-BE49-F238E27FC236}">
                <a16:creationId xmlns:a16="http://schemas.microsoft.com/office/drawing/2014/main" id="{0365AFA3-5549-54AB-3133-E61640943A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3349" r="5126" b="3166"/>
          <a:stretch/>
        </p:blipFill>
        <p:spPr>
          <a:xfrm>
            <a:off x="6770966" y="1800901"/>
            <a:ext cx="1992034" cy="1641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Content 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gray">
          <a:xfrm>
            <a:off x="-1916907" y="18288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gray">
          <a:xfrm>
            <a:off x="1600200" y="1905000"/>
            <a:ext cx="6096000" cy="631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Insoles – definitions, importance, history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gray">
          <a:xfrm>
            <a:off x="1905000" y="2667000"/>
            <a:ext cx="5943600" cy="631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Main materials used for production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2049724" y="3429000"/>
            <a:ext cx="5951276" cy="631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Methods to design and manufacturing insoles 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1905000" y="4191000"/>
            <a:ext cx="5867400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Smart insoles – a solution to monitor consumers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for different purposes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1447800" y="5105400"/>
            <a:ext cx="60198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Current and future trends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9" name="Title 15"/>
          <p:cNvSpPr txBox="1">
            <a:spLocks/>
          </p:cNvSpPr>
          <p:nvPr/>
        </p:nvSpPr>
        <p:spPr>
          <a:xfrm>
            <a:off x="0" y="914400"/>
            <a:ext cx="9144000" cy="612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Advantages of 3D printed customized insoles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7000" y="1981200"/>
            <a:ext cx="6019800" cy="17543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The materials used in 3D printing, such as nylon or TPU, allow for better breathability and moisture management. </a:t>
            </a: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This helps keep feet dry and comfortable, reducing the risk of blisters and other skin irritations.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027" y="3962400"/>
            <a:ext cx="6019800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3D printing reduces material waste and enables on-demand production, making it a more sustainable and eco-friendly option compared to traditional manufacturing methods.</a:t>
            </a:r>
          </a:p>
        </p:txBody>
      </p:sp>
      <p:pic>
        <p:nvPicPr>
          <p:cNvPr id="2" name="Picture 1" descr="A red machine with gears and wheels&#10;&#10;Description automatically generated">
            <a:extLst>
              <a:ext uri="{FF2B5EF4-FFF2-40B4-BE49-F238E27FC236}">
                <a16:creationId xmlns:a16="http://schemas.microsoft.com/office/drawing/2014/main" id="{42FBFECC-EC89-4175-C00C-2ECB3B3B1B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3349" r="5126" b="3166"/>
          <a:stretch/>
        </p:blipFill>
        <p:spPr>
          <a:xfrm>
            <a:off x="388500" y="1930869"/>
            <a:ext cx="2128342" cy="17543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9" name="Title 15"/>
          <p:cNvSpPr txBox="1">
            <a:spLocks/>
          </p:cNvSpPr>
          <p:nvPr/>
        </p:nvSpPr>
        <p:spPr>
          <a:xfrm>
            <a:off x="0" y="1066800"/>
            <a:ext cx="9144000" cy="612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Advantages of 3D printed customized insoles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2286000"/>
            <a:ext cx="8077200" cy="21236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Century Gothic" pitchFamily="34" charset="0"/>
              </a:rPr>
              <a:t>While the initial investment in 3D printing technology may be higher, the long-term cost savings are significant. 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  <a:latin typeface="Century Gothic" pitchFamily="34" charset="0"/>
              </a:rPr>
              <a:t>Custom insoles can be produced quickly and cheaply, without the need for expensive tooling or minimum order quantities.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164354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Smart products - insoles 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81000" y="2286000"/>
            <a:ext cx="4572000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A smart, or connected, product is a device that is linked to the Internet.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The data provided by smart products can be used to monitor and optimize usage,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Provide health status or location and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Predict/prevent failures by anticipating service needs.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953000" y="1828800"/>
            <a:ext cx="3991483" cy="411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Smart products - insoles 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33400" y="1600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Recognizing human activities in controlled and uncontrolled environments is an ongoing work of many researchers. 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572000"/>
            <a:ext cx="3962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Analyze images or videos obtained from capture devices</a:t>
            </a:r>
          </a:p>
          <a:p>
            <a:pPr algn="ctr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4572000"/>
            <a:ext cx="3962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Focus on processing data extracted from wearable/environmental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sensors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" y="2743200"/>
            <a:ext cx="7924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As smart shoes/insoles can detect data about humans, there are two main two main categories in terms of the devices used: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600" y="3810000"/>
            <a:ext cx="3886200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Vision-based HAR (Human Activity Recognition)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3810000"/>
            <a:ext cx="3382657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Sensor-based HAR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Human Activity Recognition)</a:t>
            </a:r>
            <a:endParaRPr lang="en-US" dirty="0"/>
          </a:p>
        </p:txBody>
      </p:sp>
      <p:cxnSp>
        <p:nvCxnSpPr>
          <p:cNvPr id="27" name="Elbow Connector 26"/>
          <p:cNvCxnSpPr>
            <a:stCxn id="23" idx="2"/>
            <a:endCxn id="24" idx="0"/>
          </p:cNvCxnSpPr>
          <p:nvPr/>
        </p:nvCxnSpPr>
        <p:spPr>
          <a:xfrm rot="5400000">
            <a:off x="3390216" y="2552015"/>
            <a:ext cx="420469" cy="2095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3" idx="2"/>
            <a:endCxn id="25" idx="0"/>
          </p:cNvCxnSpPr>
          <p:nvPr/>
        </p:nvCxnSpPr>
        <p:spPr>
          <a:xfrm rot="16200000" flipH="1">
            <a:off x="5474130" y="2563600"/>
            <a:ext cx="420469" cy="20723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Insoles design for additive manufacturing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pic>
        <p:nvPicPr>
          <p:cNvPr id="18" name="Imagem 4">
            <a:extLst>
              <a:ext uri="{FF2B5EF4-FFF2-40B4-BE49-F238E27FC236}">
                <a16:creationId xmlns:a16="http://schemas.microsoft.com/office/drawing/2014/main" id="{9B5FFE58-CD6A-273B-2E2A-F7A817D2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1676400"/>
            <a:ext cx="1375508" cy="1828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Imagem 1">
            <a:extLst>
              <a:ext uri="{FF2B5EF4-FFF2-40B4-BE49-F238E27FC236}">
                <a16:creationId xmlns:a16="http://schemas.microsoft.com/office/drawing/2014/main" id="{2552A8D2-780F-F97F-0C7C-220404BD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676400"/>
            <a:ext cx="3251201" cy="1828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37486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5851EBA3-2E85-FDAB-91AB-81DF1C55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709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0CE4E22-1290-8353-15EA-3595D543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21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m 5">
            <a:extLst>
              <a:ext uri="{FF2B5EF4-FFF2-40B4-BE49-F238E27FC236}">
                <a16:creationId xmlns:a16="http://schemas.microsoft.com/office/drawing/2014/main" id="{098AADE5-7305-E3D5-4CF2-349880E0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11967" t="4739" r="14830" b="2119"/>
          <a:stretch>
            <a:fillRect/>
          </a:stretch>
        </p:blipFill>
        <p:spPr bwMode="auto">
          <a:xfrm>
            <a:off x="152400" y="3938637"/>
            <a:ext cx="3352801" cy="1928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Imagem 6">
            <a:extLst>
              <a:ext uri="{FF2B5EF4-FFF2-40B4-BE49-F238E27FC236}">
                <a16:creationId xmlns:a16="http://schemas.microsoft.com/office/drawing/2014/main" id="{DB0851BF-33CE-2982-7A2A-5E8BC75A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15244" t="12015" r="18469" b="4193"/>
          <a:stretch>
            <a:fillRect/>
          </a:stretch>
        </p:blipFill>
        <p:spPr bwMode="auto">
          <a:xfrm>
            <a:off x="3581400" y="3938637"/>
            <a:ext cx="3352800" cy="19132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Imagem 12">
            <a:extLst>
              <a:ext uri="{FF2B5EF4-FFF2-40B4-BE49-F238E27FC236}">
                <a16:creationId xmlns:a16="http://schemas.microsoft.com/office/drawing/2014/main" id="{8CC2B31E-BABB-E7DE-7A26-15EABFE5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27739" t="5913" r="28914" b="6946"/>
          <a:stretch>
            <a:fillRect/>
          </a:stretch>
        </p:blipFill>
        <p:spPr bwMode="auto">
          <a:xfrm>
            <a:off x="7010400" y="3938637"/>
            <a:ext cx="1981200" cy="18058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Rectangle 5">
            <a:extLst>
              <a:ext uri="{FF2B5EF4-FFF2-40B4-BE49-F238E27FC236}">
                <a16:creationId xmlns:a16="http://schemas.microsoft.com/office/drawing/2014/main" id="{D1EB30E5-09A5-2003-155B-CBE469D9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Insoles design for additive manufacturing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8452" y="2639519"/>
            <a:ext cx="4800600" cy="21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 l="3265" t="3123" r="55918" b="6299"/>
          <a:stretch>
            <a:fillRect/>
          </a:stretch>
        </p:blipFill>
        <p:spPr bwMode="auto">
          <a:xfrm>
            <a:off x="7279052" y="2628394"/>
            <a:ext cx="1790793" cy="20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6D97E1-0922-95D7-AC03-8C7402A9E4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6050" r="5455" b="37934"/>
          <a:stretch/>
        </p:blipFill>
        <p:spPr>
          <a:xfrm>
            <a:off x="2819400" y="4724400"/>
            <a:ext cx="3733800" cy="76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8366D7-C1C1-C0CE-EFCD-24C6D788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175" y="3172546"/>
            <a:ext cx="2412931" cy="143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Conclusions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57200" y="14478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>
              <a:solidFill>
                <a:schemeClr val="tx2">
                  <a:lumMod val="50000"/>
                </a:schemeClr>
              </a:solidFill>
              <a:latin typeface="Century" pitchFamily="18" charset="0"/>
              <a:cs typeface="Adobe Devanagari" pitchFamily="18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dobe Devanagari" pitchFamily="18" charset="0"/>
              </a:rPr>
              <a:t>3D-printed orthotic insoles are becoming increasingly popular as a way to relieve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dobe Devanagari" pitchFamily="18" charset="0"/>
              </a:rPr>
              <a:t> foot pain and other conditions. 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entury" pitchFamily="18" charset="0"/>
              <a:cs typeface="Adobe Devanagari" pitchFamily="18" charset="0"/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dobe Devanagari" pitchFamily="18" charset="0"/>
              </a:rPr>
              <a:t>They are custom-made to fit the individual's foot and can be designed to address specific needs. 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entury" pitchFamily="18" charset="0"/>
              <a:cs typeface="Adobe Devanagari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3200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dobe Devanagari" pitchFamily="18" charset="0"/>
              </a:rPr>
              <a:t>Compared to traditional way of capturing foot shapes and model forming processes,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dobe Devanagari" pitchFamily="18" charset="0"/>
              </a:rPr>
              <a:t>3D scanning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dobe Devanagari" pitchFamily="18" charset="0"/>
              </a:rPr>
              <a:t>provides: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95600" y="5334000"/>
            <a:ext cx="13716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itchFamily="18" charset="0"/>
              </a:rPr>
              <a:t>High accuracy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81200" y="4495800"/>
            <a:ext cx="13716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itchFamily="18" charset="0"/>
              </a:rPr>
              <a:t>High capturing speed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86400" y="4495800"/>
            <a:ext cx="13716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itchFamily="18" charset="0"/>
              </a:rPr>
              <a:t>Reduced manual labor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5334000"/>
            <a:ext cx="13716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" pitchFamily="18" charset="0"/>
              </a:rPr>
              <a:t>Flexibility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10000" y="4267200"/>
            <a:ext cx="1371600" cy="762000"/>
          </a:xfrm>
          <a:prstGeom prst="roundRect">
            <a:avLst>
              <a:gd name="adj" fmla="val 406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3D Scanning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gray">
          <a:xfrm>
            <a:off x="3352800" y="3886200"/>
            <a:ext cx="2209800" cy="16240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elay 30"/>
          <p:cNvSpPr/>
          <p:nvPr/>
        </p:nvSpPr>
        <p:spPr>
          <a:xfrm rot="5400000">
            <a:off x="6572250" y="3105150"/>
            <a:ext cx="1600200" cy="3162300"/>
          </a:xfrm>
          <a:prstGeom prst="flowChartDelay">
            <a:avLst/>
          </a:prstGeom>
          <a:solidFill>
            <a:srgbClr val="D2E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Conclusions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33400" y="1905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U.S. shoe insoles market size was estimated at USD 1.06 billion in 2023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 and is projected to grow at a CAGR of 5.1% from 2024 to 2030. </a:t>
            </a:r>
          </a:p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2819400"/>
            <a:ext cx="2362200" cy="914400"/>
          </a:xfrm>
          <a:prstGeom prst="roundRect">
            <a:avLst>
              <a:gd name="adj" fmla="val 286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Rise in sports and physical activities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590800" y="3200400"/>
            <a:ext cx="533400" cy="1524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124200" y="2819400"/>
            <a:ext cx="2362200" cy="914400"/>
          </a:xfrm>
          <a:prstGeom prst="roundRect">
            <a:avLst>
              <a:gd name="adj" fmla="val 28667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Significant effect on the market for shoe insoles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43600" y="2819400"/>
            <a:ext cx="2667000" cy="914400"/>
          </a:xfrm>
          <a:prstGeom prst="roundRect">
            <a:avLst>
              <a:gd name="adj" fmla="val 28667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Driving up customer demand for personalized insoles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486400" y="3200400"/>
            <a:ext cx="457200" cy="1524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467600" y="4038600"/>
            <a:ext cx="1524000" cy="609600"/>
          </a:xfrm>
          <a:prstGeom prst="roundRect">
            <a:avLst>
              <a:gd name="adj" fmla="val 28667"/>
            </a:avLst>
          </a:prstGeom>
          <a:solidFill>
            <a:srgbClr val="D2EC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Comfort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38800" y="4038600"/>
            <a:ext cx="1752600" cy="609600"/>
          </a:xfrm>
          <a:prstGeom prst="roundRect">
            <a:avLst>
              <a:gd name="adj" fmla="val 28667"/>
            </a:avLst>
          </a:prstGeom>
          <a:solidFill>
            <a:srgbClr val="D2EC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Performance 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29400" y="4800600"/>
            <a:ext cx="1524000" cy="609600"/>
          </a:xfrm>
          <a:prstGeom prst="roundRect">
            <a:avLst>
              <a:gd name="adj" fmla="val 28667"/>
            </a:avLst>
          </a:prstGeom>
          <a:solidFill>
            <a:srgbClr val="D2EC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Lower injury risks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Conclusions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33400" y="1905000"/>
            <a:ext cx="8077200" cy="369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Century" pitchFamily="18" charset="0"/>
              </a:rPr>
              <a:t>For rehabilitation medicine, traditional production technology can no longer fully meet the needs of patients.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  <a:latin typeface="Century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Century" pitchFamily="18" charset="0"/>
              </a:rPr>
              <a:t>3D printing technology has the advantages of individualization, which is small batches and high precision.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  <a:latin typeface="Century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Century" pitchFamily="18" charset="0"/>
              </a:rPr>
              <a:t>It can easily solve the problems of individual differences among patients and build a personalized health industry.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  <a:latin typeface="Century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Century" pitchFamily="18" charset="0"/>
              </a:rPr>
              <a:t>The gap between demand and production scale helps medical device manufacturers improve their production flexibility, also assisting doctors or researchers to bring better precision medicine solutions to patients.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12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Conclusions</a:t>
            </a:r>
          </a:p>
        </p:txBody>
      </p:sp>
      <p:pic>
        <p:nvPicPr>
          <p:cNvPr id="30" name="Picture 8" descr="University of West Attica | Housing Euro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EDCD-F1F0-4DDF-D9A2-DF5F27DE53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1" t="8127" r="6232" b="11281"/>
          <a:stretch/>
        </p:blipFill>
        <p:spPr>
          <a:xfrm>
            <a:off x="1254125" y="859582"/>
            <a:ext cx="6670675" cy="530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191490" y="926842"/>
            <a:ext cx="6733309" cy="507157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3200" b="1" dirty="0">
              <a:latin typeface="Century" pitchFamily="18" charset="0"/>
              <a:cs typeface="Adobe Devanagari" pitchFamily="18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Century" pitchFamily="18" charset="0"/>
              <a:cs typeface="Adobe Devanagari" pitchFamily="18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Century" pitchFamily="18" charset="0"/>
              <a:cs typeface="Adobe Devanagari" pitchFamily="18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Century" pitchFamily="18" charset="0"/>
              <a:cs typeface="Adobe Devanagari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entury" pitchFamily="18" charset="0"/>
                <a:cs typeface="Adobe Devanagari" pitchFamily="18" charset="0"/>
              </a:rPr>
              <a:t>Smart insoles </a:t>
            </a:r>
            <a:r>
              <a:rPr lang="en-US" sz="3200" dirty="0">
                <a:solidFill>
                  <a:srgbClr val="002060"/>
                </a:solidFill>
                <a:latin typeface="Century" pitchFamily="18" charset="0"/>
                <a:cs typeface="Adobe Devanagari" pitchFamily="18" charset="0"/>
              </a:rPr>
              <a:t>have the potential to become one of the </a:t>
            </a:r>
            <a:r>
              <a:rPr lang="en-US" sz="3200" b="1" dirty="0">
                <a:solidFill>
                  <a:srgbClr val="002060"/>
                </a:solidFill>
                <a:latin typeface="Century" pitchFamily="18" charset="0"/>
                <a:cs typeface="Adobe Devanagari" pitchFamily="18" charset="0"/>
              </a:rPr>
              <a:t>top wearable’s soon</a:t>
            </a:r>
          </a:p>
          <a:p>
            <a:pPr algn="just"/>
            <a:endParaRPr lang="en-US" sz="3200" dirty="0">
              <a:latin typeface="Century" pitchFamily="18" charset="0"/>
              <a:cs typeface="Adobe Devanagari" pitchFamily="18" charset="0"/>
            </a:endParaRPr>
          </a:p>
          <a:p>
            <a:pPr algn="just"/>
            <a:endParaRPr lang="en-US" sz="3200" dirty="0">
              <a:latin typeface="Century" pitchFamily="18" charset="0"/>
              <a:cs typeface="Adobe Devanagari" pitchFamily="18" charset="0"/>
            </a:endParaRPr>
          </a:p>
          <a:p>
            <a:pPr algn="just"/>
            <a:endParaRPr lang="en-US" sz="3200" dirty="0">
              <a:latin typeface="Century" pitchFamily="18" charset="0"/>
              <a:cs typeface="Adobe Devanagari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971800" y="1066800"/>
            <a:ext cx="31242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Definitions of insoles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3400" y="2438400"/>
            <a:ext cx="8229600" cy="16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Insoles</a:t>
            </a: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are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thin pieces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inserted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inside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shoe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. They are the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contact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point between the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foot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or human body 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and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the </a:t>
            </a: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sole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or the lower part of the shoes.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0" y="2743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1408B4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THANK YOU!</a:t>
            </a:r>
          </a:p>
        </p:txBody>
      </p:sp>
      <p:pic>
        <p:nvPicPr>
          <p:cNvPr id="20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914399"/>
            <a:ext cx="1219200" cy="1219201"/>
          </a:xfrm>
          <a:prstGeom prst="rect">
            <a:avLst/>
          </a:prstGeom>
          <a:noFill/>
        </p:spPr>
      </p:pic>
      <p:pic>
        <p:nvPicPr>
          <p:cNvPr id="21" name="Picture 8" descr="University of West Attica | Housing Euro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914400"/>
            <a:ext cx="1295400" cy="1295400"/>
          </a:xfrm>
          <a:prstGeom prst="rect">
            <a:avLst/>
          </a:prstGeom>
          <a:noFill/>
        </p:spPr>
      </p:pic>
      <p:pic>
        <p:nvPicPr>
          <p:cNvPr id="22" name="Picture 16" descr="Sekretaria Mësim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936656"/>
            <a:ext cx="1066800" cy="118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971800" y="1295400"/>
            <a:ext cx="31242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Definitions of insoles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" y="2057400"/>
            <a:ext cx="34290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General word used for the piece that located inside of the shoe in contact with the foot.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57800" y="2057400"/>
            <a:ext cx="34290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It’s the part of the shoe that lies under the bottom of the foot.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00600" y="3886200"/>
            <a:ext cx="28194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Insoles are also often called foot beds.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524000" y="3886200"/>
            <a:ext cx="28194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Insoles are also referred to as shoe inserts.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971800" y="1066800"/>
            <a:ext cx="31242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Definitions of insoles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3400" y="2438400"/>
            <a:ext cx="8229600" cy="2590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The International Organization for Standardization defines an orthosis as “an externally applied device”.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4419600" y="2819400"/>
            <a:ext cx="4572000" cy="320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6127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The role of insoles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53000" y="2971800"/>
            <a:ext cx="152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Moisture control</a:t>
            </a:r>
            <a:endParaRPr lang="en-US" sz="2000" dirty="0"/>
          </a:p>
        </p:txBody>
      </p:sp>
      <p:sp>
        <p:nvSpPr>
          <p:cNvPr id="102" name="Rounded Rectangle 101"/>
          <p:cNvSpPr/>
          <p:nvPr/>
        </p:nvSpPr>
        <p:spPr>
          <a:xfrm>
            <a:off x="997527" y="2590800"/>
            <a:ext cx="2514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Insoles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11727" y="3886200"/>
            <a:ext cx="19050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Attached 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521527" y="3886200"/>
            <a:ext cx="17526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Movable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781800" y="2971800"/>
            <a:ext cx="1600200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Comfort 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572000" y="4038600"/>
            <a:ext cx="1981200" cy="838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Odor control</a:t>
            </a:r>
            <a:endParaRPr lang="en-US" sz="2000" dirty="0"/>
          </a:p>
        </p:txBody>
      </p:sp>
      <p:sp>
        <p:nvSpPr>
          <p:cNvPr id="107" name="Rounded Rectangle 106"/>
          <p:cNvSpPr/>
          <p:nvPr/>
        </p:nvSpPr>
        <p:spPr>
          <a:xfrm>
            <a:off x="6781800" y="4038600"/>
            <a:ext cx="1905000" cy="838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Reduce foot pain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562600" y="5029200"/>
            <a:ext cx="2438400" cy="838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Postural support</a:t>
            </a:r>
            <a:endParaRPr lang="en-US" sz="2000" dirty="0"/>
          </a:p>
        </p:txBody>
      </p:sp>
      <p:cxnSp>
        <p:nvCxnSpPr>
          <p:cNvPr id="111" name="Elbow Connector 110"/>
          <p:cNvCxnSpPr>
            <a:endCxn id="103" idx="0"/>
          </p:cNvCxnSpPr>
          <p:nvPr/>
        </p:nvCxnSpPr>
        <p:spPr>
          <a:xfrm rot="10800000" flipV="1">
            <a:off x="1264227" y="3505200"/>
            <a:ext cx="1028700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>
            <a:off x="2292927" y="3505200"/>
            <a:ext cx="1219200" cy="3048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371FFC-4020-096B-9211-53734F925957}"/>
              </a:ext>
            </a:extLst>
          </p:cNvPr>
          <p:cNvSpPr txBox="1"/>
          <p:nvPr/>
        </p:nvSpPr>
        <p:spPr>
          <a:xfrm>
            <a:off x="380999" y="1559382"/>
            <a:ext cx="845127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Century Gothic" pitchFamily="34" charset="0"/>
              </a:rPr>
              <a:t>Foot orthoses or insoles have different applications depending on the type of shoe and modify the structural and functional characteristics of the neuromuscular and skeletal systems.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Brief history of Insoles 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gray">
          <a:xfrm>
            <a:off x="457200" y="1905000"/>
            <a:ext cx="8305800" cy="10668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Data found highlight the use of insoles since more then150 years ago.</a:t>
            </a: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" y="3200400"/>
            <a:ext cx="8305800" cy="1447800"/>
          </a:xfrm>
          <a:prstGeom prst="roundRect">
            <a:avLst>
              <a:gd name="adj" fmla="val 30812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1958 that the era of modern foot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orthosis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therapy began. 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Podiatrist, Merton Root, began to fabricate thermoplastic foot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orthoses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6127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Main materials for insole production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" y="21336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Thermoplastics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9436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>
                <a:latin typeface="Century Gothic" pitchFamily="34" charset="0"/>
              </a:rPr>
              <a:t>Source: </a:t>
            </a:r>
            <a:r>
              <a:rPr lang="fr-FR" sz="1200" i="1" dirty="0" err="1">
                <a:latin typeface="Century Gothic" pitchFamily="34" charset="0"/>
              </a:rPr>
              <a:t>Nicolopoulo</a:t>
            </a:r>
            <a:r>
              <a:rPr lang="fr-FR" sz="1200" i="1" dirty="0">
                <a:latin typeface="Century Gothic" pitchFamily="34" charset="0"/>
              </a:rPr>
              <a:t>, C.S. et al., Foot, 10, 1, 2000.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33528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Acrylic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7200" y="44958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Carbon fiber composite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5200" y="21336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Foams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05200" y="32766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Leather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81400" y="44196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Cork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400800" y="26670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entury Gothic" pitchFamily="34" charset="0"/>
              </a:rPr>
              <a:t>Spenco</a:t>
            </a:r>
            <a:endParaRPr lang="en-US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00800" y="3886200"/>
            <a:ext cx="2514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entury Gothic" pitchFamily="34" charset="0"/>
              </a:rPr>
              <a:t>Vinil</a:t>
            </a:r>
            <a:endParaRPr lang="en-US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3025" y="152400"/>
            <a:ext cx="23622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hmu.gr/wp-content/uploads/2022/07/ELMEPA-LOGO-EN-Compress-120x1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92741"/>
            <a:ext cx="645458" cy="645459"/>
          </a:xfrm>
          <a:prstGeom prst="rect">
            <a:avLst/>
          </a:prstGeom>
          <a:noFill/>
        </p:spPr>
      </p:pic>
      <p:sp>
        <p:nvSpPr>
          <p:cNvPr id="1028" name="AutoShape 4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University of West Attica | AUTEX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University of West Attica | Housing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152400"/>
            <a:ext cx="685800" cy="685800"/>
          </a:xfrm>
          <a:prstGeom prst="rect">
            <a:avLst/>
          </a:prstGeom>
          <a:noFill/>
        </p:spPr>
      </p:pic>
      <p:sp>
        <p:nvSpPr>
          <p:cNvPr id="1034" name="AutoShape 10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Sekretaria Mësimo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Sekretaria Mësi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" y="209117"/>
            <a:ext cx="564776" cy="629083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324600"/>
            <a:ext cx="7010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SmartTecStyle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conference 2024  11 – 12 December</a:t>
            </a:r>
          </a:p>
        </p:txBody>
      </p:sp>
      <p:sp>
        <p:nvSpPr>
          <p:cNvPr id="1043" name="AutoShape 19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File:HSBI Logo RGB schwarz.svg ...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File:HSBI Logo RGB schwarz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269754"/>
            <a:ext cx="2514600" cy="512046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6127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Main materials for insole production </a:t>
            </a:r>
            <a:b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Thermoplastics</a:t>
            </a:r>
            <a:b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</a:br>
            <a:endParaRPr lang="en-US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1905000"/>
            <a:ext cx="84582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Plastic that turns soft when heated and hard when cooled</a:t>
            </a:r>
          </a:p>
          <a:p>
            <a:pPr algn="just"/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9436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>
                <a:latin typeface="Century Gothic" pitchFamily="34" charset="0"/>
              </a:rPr>
              <a:t>Source: </a:t>
            </a:r>
            <a:r>
              <a:rPr lang="fr-FR" sz="1200" i="1" dirty="0" err="1">
                <a:latin typeface="Century Gothic" pitchFamily="34" charset="0"/>
              </a:rPr>
              <a:t>Nicolopoulo</a:t>
            </a:r>
            <a:r>
              <a:rPr lang="fr-FR" sz="1200" i="1" dirty="0">
                <a:latin typeface="Century Gothic" pitchFamily="34" charset="0"/>
              </a:rPr>
              <a:t>, C.S. et al., Foot, 10, 1, 2000.</a:t>
            </a:r>
            <a:endParaRPr lang="en-US" sz="1200" dirty="0">
              <a:latin typeface="Century Gothic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2743200"/>
          <a:ext cx="8534400" cy="3063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Thermoplastics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Usage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Advantages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Polypropylene</a:t>
                      </a:r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Shell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lightweight, high stiffness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prone to cracking if notches or grooves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are introduced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Polyethylene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durable, lightweight, flexible, malleable, and resilience 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limited shock 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1847</Words>
  <Application>Microsoft Office PowerPoint</Application>
  <PresentationFormat>On-screen Show (4:3)</PresentationFormat>
  <Paragraphs>291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Century</vt:lpstr>
      <vt:lpstr>Century Gothic</vt:lpstr>
      <vt:lpstr>Wingdings</vt:lpstr>
      <vt:lpstr>Office Theme</vt:lpstr>
      <vt:lpstr>Insole Design for Additive Manufacturing – Current Developments and Future Trends</vt:lpstr>
      <vt:lpstr>Content </vt:lpstr>
      <vt:lpstr>Definitions of insoles</vt:lpstr>
      <vt:lpstr>Definitions of insoles</vt:lpstr>
      <vt:lpstr>Definitions of insoles</vt:lpstr>
      <vt:lpstr>The role of insoles</vt:lpstr>
      <vt:lpstr>Brief history of Insoles </vt:lpstr>
      <vt:lpstr>Main materials for insole production</vt:lpstr>
      <vt:lpstr>Main materials for insole production  Thermoplastics </vt:lpstr>
      <vt:lpstr>Main materials for insole production             Acrylic                               Carbon fiber composite </vt:lpstr>
      <vt:lpstr>Main materials for insole production             Foams</vt:lpstr>
      <vt:lpstr>Main materials for insole production  </vt:lpstr>
      <vt:lpstr>Insoles production</vt:lpstr>
      <vt:lpstr>Customized insoles based on traditional method</vt:lpstr>
      <vt:lpstr>PowerPoint Presentation</vt:lpstr>
      <vt:lpstr>Customized insoles based on digital twin</vt:lpstr>
      <vt:lpstr>3D printing technology</vt:lpstr>
      <vt:lpstr>Advantages of 3D printed customized insoles</vt:lpstr>
      <vt:lpstr>PowerPoint Presentation</vt:lpstr>
      <vt:lpstr>PowerPoint Presentation</vt:lpstr>
      <vt:lpstr>PowerPoint Presentation</vt:lpstr>
      <vt:lpstr>Smart products - insoles </vt:lpstr>
      <vt:lpstr>Smart products - insoles </vt:lpstr>
      <vt:lpstr>Insoles design for additive manufacturing</vt:lpstr>
      <vt:lpstr>Insoles design for additive manufacturing</vt:lpstr>
      <vt:lpstr>Conclusions</vt:lpstr>
      <vt:lpstr>Conclusions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Insole Design for Additive Manufacturing – Current Developments and Future Trends</dc:title>
  <dc:creator>Dejvi</dc:creator>
  <cp:lastModifiedBy>Ledio Gjyzeli</cp:lastModifiedBy>
  <cp:revision>66</cp:revision>
  <cp:lastPrinted>2024-12-11T08:52:21Z</cp:lastPrinted>
  <dcterms:created xsi:type="dcterms:W3CDTF">2024-12-07T19:14:46Z</dcterms:created>
  <dcterms:modified xsi:type="dcterms:W3CDTF">2025-05-22T11:49:10Z</dcterms:modified>
</cp:coreProperties>
</file>